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17"/>
  </p:notesMasterIdLst>
  <p:sldIdLst>
    <p:sldId id="256" r:id="rId2"/>
    <p:sldId id="261" r:id="rId3"/>
    <p:sldId id="264" r:id="rId4"/>
    <p:sldId id="266" r:id="rId5"/>
    <p:sldId id="265" r:id="rId6"/>
    <p:sldId id="271" r:id="rId7"/>
    <p:sldId id="258" r:id="rId8"/>
    <p:sldId id="270" r:id="rId9"/>
    <p:sldId id="257" r:id="rId10"/>
    <p:sldId id="259" r:id="rId11"/>
    <p:sldId id="260" r:id="rId12"/>
    <p:sldId id="263" r:id="rId13"/>
    <p:sldId id="268" r:id="rId14"/>
    <p:sldId id="262"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E3224-96EC-7A47-9249-14A8E3E15DC2}" v="4" dt="2025-06-18T06:32:21.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49"/>
    <p:restoredTop sz="95988"/>
  </p:normalViewPr>
  <p:slideViewPr>
    <p:cSldViewPr snapToGrid="0">
      <p:cViewPr>
        <p:scale>
          <a:sx n="116" d="100"/>
          <a:sy n="116" d="100"/>
        </p:scale>
        <p:origin x="120" y="-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03B99-E7C9-4440-81AA-809B0132F1DC}" type="datetimeFigureOut">
              <a:rPr lang="en-US" smtClean="0"/>
              <a:t>6/17/25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37F63-06AC-044B-8654-134AE7C3EA18}" type="slidenum">
              <a:rPr lang="en-US" smtClean="0"/>
              <a:t>‹#›</a:t>
            </a:fld>
            <a:endParaRPr lang="en-US"/>
          </a:p>
        </p:txBody>
      </p:sp>
    </p:spTree>
    <p:extLst>
      <p:ext uri="{BB962C8B-B14F-4D97-AF65-F5344CB8AC3E}">
        <p14:creationId xmlns:p14="http://schemas.microsoft.com/office/powerpoint/2010/main" val="179500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fGvWSalb3J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The_Etu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de:Rudolf_Lipus" TargetMode="External"/><Relationship Id="rId3" Type="http://schemas.openxmlformats.org/officeDocument/2006/relationships/hyperlink" Target="http://etudemagazine.com/etude/1936/11/BOY_LISZT_PLAYS_FOR_BEETHOVEN_001.jpg" TargetMode="External"/><Relationship Id="rId7" Type="http://schemas.openxmlformats.org/officeDocument/2006/relationships/hyperlink" Target="https://en.wikipedia.org/wiki/en:Franz_Lisz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ommons.wikimedia.org/wiki/Ludwig_van_Beethoven" TargetMode="External"/><Relationship Id="rId5" Type="http://schemas.openxmlformats.org/officeDocument/2006/relationships/hyperlink" Target="https://commons.wikimedia.org/wiki/Carl_Czerny" TargetMode="External"/><Relationship Id="rId4" Type="http://schemas.openxmlformats.org/officeDocument/2006/relationships/hyperlink" Target="https://en.wikipedia.org/wiki/en:The_Etu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Fr%C3%A9d%C3%A9ric_Chopin" TargetMode="External"/><Relationship Id="rId13" Type="http://schemas.openxmlformats.org/officeDocument/2006/relationships/hyperlink" Target="https://en.wikipedia.org/wiki/Claudio_Arrau" TargetMode="External"/><Relationship Id="rId18" Type="http://schemas.openxmlformats.org/officeDocument/2006/relationships/hyperlink" Target="https://en.wikipedia.org/wiki/Invitation_to_the_Dance_(Weber)" TargetMode="External"/><Relationship Id="rId3" Type="http://schemas.openxmlformats.org/officeDocument/2006/relationships/hyperlink" Target="https://en.wikipedia.org/wiki/Wolfgang_Amadeus_Mozart" TargetMode="External"/><Relationship Id="rId21" Type="http://schemas.openxmlformats.org/officeDocument/2006/relationships/hyperlink" Target="https://en.wikipedia.org/wiki/Piano_Sonata_(Liszt)" TargetMode="External"/><Relationship Id="rId7" Type="http://schemas.openxmlformats.org/officeDocument/2006/relationships/hyperlink" Target="https://en.wikipedia.org/wiki/Franz_Liszt" TargetMode="External"/><Relationship Id="rId12" Type="http://schemas.openxmlformats.org/officeDocument/2006/relationships/hyperlink" Target="https://en.wikipedia.org/wiki/Artur_Schnabel#cite_note-13" TargetMode="External"/><Relationship Id="rId17" Type="http://schemas.openxmlformats.org/officeDocument/2006/relationships/hyperlink" Target="https://en.wikipedia.org/wiki/Konzertst%C3%BCck_in_F_minor_(Weber)" TargetMode="External"/><Relationship Id="rId2" Type="http://schemas.openxmlformats.org/officeDocument/2006/relationships/slide" Target="../slides/slide9.xml"/><Relationship Id="rId16" Type="http://schemas.openxmlformats.org/officeDocument/2006/relationships/hyperlink" Target="https://en.wikipedia.org/wiki/Piano_Sonata_No._2_(Chopin)" TargetMode="External"/><Relationship Id="rId20" Type="http://schemas.openxmlformats.org/officeDocument/2006/relationships/hyperlink" Target="https://en.wikipedia.org/wiki/Artur_Schnabel#cite_note-arrau-15" TargetMode="External"/><Relationship Id="rId1" Type="http://schemas.openxmlformats.org/officeDocument/2006/relationships/notesMaster" Target="../notesMasters/notesMaster1.xml"/><Relationship Id="rId6" Type="http://schemas.openxmlformats.org/officeDocument/2006/relationships/hyperlink" Target="https://en.wikipedia.org/wiki/Johann_Sebastian_Bach" TargetMode="External"/><Relationship Id="rId11" Type="http://schemas.openxmlformats.org/officeDocument/2006/relationships/hyperlink" Target="https://en.wikipedia.org/wiki/Fantasie_in_C_(Schumann)" TargetMode="External"/><Relationship Id="rId24" Type="http://schemas.openxmlformats.org/officeDocument/2006/relationships/hyperlink" Target="https://en.wikipedia.org/wiki/Artur_Schnabel#cite_note-16" TargetMode="External"/><Relationship Id="rId5" Type="http://schemas.openxmlformats.org/officeDocument/2006/relationships/hyperlink" Target="https://en.wikipedia.org/wiki/Robert_Schumann" TargetMode="External"/><Relationship Id="rId15" Type="http://schemas.openxmlformats.org/officeDocument/2006/relationships/hyperlink" Target="https://en.wikipedia.org/wiki/Piano_Concerto_No._1_(Chopin)" TargetMode="External"/><Relationship Id="rId23" Type="http://schemas.openxmlformats.org/officeDocument/2006/relationships/hyperlink" Target="https://en.wikipedia.org/wiki/Artur_Schnabel#cite_note-mylifeandmusic-3" TargetMode="External"/><Relationship Id="rId10" Type="http://schemas.openxmlformats.org/officeDocument/2006/relationships/hyperlink" Target="https://en.wikipedia.org/wiki/Preludes_(Chopin)" TargetMode="External"/><Relationship Id="rId19" Type="http://schemas.openxmlformats.org/officeDocument/2006/relationships/hyperlink" Target="https://en.wikipedia.org/wiki/Artur_Schnabel#cite_note-14" TargetMode="External"/><Relationship Id="rId4" Type="http://schemas.openxmlformats.org/officeDocument/2006/relationships/hyperlink" Target="https://en.wikipedia.org/wiki/Johannes_Brahms" TargetMode="External"/><Relationship Id="rId9" Type="http://schemas.openxmlformats.org/officeDocument/2006/relationships/hyperlink" Target="https://en.wikipedia.org/wiki/Carl_Maria_von_Weber" TargetMode="External"/><Relationship Id="rId14" Type="http://schemas.openxmlformats.org/officeDocument/2006/relationships/hyperlink" Target="https://en.wikipedia.org/wiki/Vladimir_Horowitz" TargetMode="External"/><Relationship Id="rId22" Type="http://schemas.openxmlformats.org/officeDocument/2006/relationships/hyperlink" Target="https://en.wikipedia.org/wiki/Piano_Concerto_No._1_(Lisz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1</a:t>
            </a:fld>
            <a:endParaRPr lang="en-US"/>
          </a:p>
        </p:txBody>
      </p:sp>
    </p:spTree>
    <p:extLst>
      <p:ext uri="{BB962C8B-B14F-4D97-AF65-F5344CB8AC3E}">
        <p14:creationId xmlns:p14="http://schemas.microsoft.com/office/powerpoint/2010/main" val="1153448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if one is not “BORN into pedigreed musical lineage?” My improbable meeting and life with Laura may shed some light on what can happen. Realizing the lineage of my 4 year long “roommate” was directly descended from one of history’s most illustrious military families, the Bonapartes and the </a:t>
            </a:r>
            <a:r>
              <a:rPr lang="en-US" dirty="0" err="1"/>
              <a:t>Marsahll</a:t>
            </a:r>
            <a:r>
              <a:rPr lang="en-US" dirty="0"/>
              <a:t> Joachim Murat, I watched the films with avid </a:t>
            </a:r>
            <a:r>
              <a:rPr lang="en-US" dirty="0" err="1"/>
              <a:t>atteion</a:t>
            </a:r>
            <a:r>
              <a:rPr lang="en-US" dirty="0"/>
              <a:t>, feeling suddenly an intense connection because these figures have become real for me. War and Peace with the battle scenes of Napoleon’s army, and the myriad other titles with Napoleon’s names, gripped me in an </a:t>
            </a:r>
            <a:r>
              <a:rPr lang="en-US" dirty="0" err="1"/>
              <a:t>intensly</a:t>
            </a:r>
            <a:r>
              <a:rPr lang="en-US" dirty="0"/>
              <a:t> personal way that surely was the very real connection I now feel. It’s no longer my genes, but the proximity and experiences embedded in my fibers of the lineages of OTHERS that have also enriched and broadened the scope of understanding and emotional involvement in an previously foreign and distant history.</a:t>
            </a:r>
          </a:p>
          <a:p>
            <a:r>
              <a:rPr lang="en-US" dirty="0"/>
              <a:t>All this to say, what is nature vs nurture? How does this enrich and  illuminate the musical landscapes and complexities within each of us?</a:t>
            </a:r>
          </a:p>
        </p:txBody>
      </p:sp>
      <p:sp>
        <p:nvSpPr>
          <p:cNvPr id="4" name="Slide Number Placeholder 3"/>
          <p:cNvSpPr>
            <a:spLocks noGrp="1"/>
          </p:cNvSpPr>
          <p:nvPr>
            <p:ph type="sldNum" sz="quarter" idx="5"/>
          </p:nvPr>
        </p:nvSpPr>
        <p:spPr/>
        <p:txBody>
          <a:bodyPr/>
          <a:lstStyle/>
          <a:p>
            <a:fld id="{F2137F63-06AC-044B-8654-134AE7C3EA18}" type="slidenum">
              <a:rPr lang="en-US" smtClean="0"/>
              <a:t>13</a:t>
            </a:fld>
            <a:endParaRPr lang="en-US"/>
          </a:p>
        </p:txBody>
      </p:sp>
    </p:spTree>
    <p:extLst>
      <p:ext uri="{BB962C8B-B14F-4D97-AF65-F5344CB8AC3E}">
        <p14:creationId xmlns:p14="http://schemas.microsoft.com/office/powerpoint/2010/main" val="3374967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from 17:07 </a:t>
            </a:r>
            <a:r>
              <a:rPr lang="en-US" dirty="0">
                <a:hlinkClick r:id="rId3"/>
              </a:rPr>
              <a:t>https://www.youtube.com/watch?v=fGvWSalb3Js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became a citizen of the United States on June ? 1989. Playing this </a:t>
            </a:r>
            <a:r>
              <a:rPr lang="en-US" dirty="0" err="1"/>
              <a:t>ALL-American</a:t>
            </a:r>
            <a:r>
              <a:rPr lang="en-US" dirty="0"/>
              <a:t> Concerto at the Starlight Bowl on July Fourth was a moving and exhilarating moment of arrival for me. </a:t>
            </a:r>
          </a:p>
          <a:p>
            <a:endParaRPr lang="en-US" dirty="0"/>
          </a:p>
          <a:p>
            <a:r>
              <a:rPr lang="en-US" dirty="0" err="1"/>
              <a:t>Concusion</a:t>
            </a:r>
            <a:r>
              <a:rPr lang="en-US" dirty="0"/>
              <a:t>: embrace each experience, dig deeply into the world in which your music finds root, and foundation. Enrich yourself through the different styles, periods and sensibilities you are challenged to convey and express. Nature AND nurture together will make you the complete musician you aspire to be.</a:t>
            </a:r>
          </a:p>
        </p:txBody>
      </p:sp>
      <p:sp>
        <p:nvSpPr>
          <p:cNvPr id="4" name="Slide Number Placeholder 3"/>
          <p:cNvSpPr>
            <a:spLocks noGrp="1"/>
          </p:cNvSpPr>
          <p:nvPr>
            <p:ph type="sldNum" sz="quarter" idx="5"/>
          </p:nvPr>
        </p:nvSpPr>
        <p:spPr/>
        <p:txBody>
          <a:bodyPr/>
          <a:lstStyle/>
          <a:p>
            <a:fld id="{F2137F63-06AC-044B-8654-134AE7C3EA18}" type="slidenum">
              <a:rPr lang="en-US" smtClean="0"/>
              <a:t>15</a:t>
            </a:fld>
            <a:endParaRPr lang="en-US"/>
          </a:p>
        </p:txBody>
      </p:sp>
    </p:spTree>
    <p:extLst>
      <p:ext uri="{BB962C8B-B14F-4D97-AF65-F5344CB8AC3E}">
        <p14:creationId xmlns:p14="http://schemas.microsoft.com/office/powerpoint/2010/main" val="332522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US" dirty="0">
                <a:effectLst/>
              </a:rPr>
              <a:t>Our teacher’s lineage, which all ends up in J.S. Bach, and guess what you have?  </a:t>
            </a:r>
          </a:p>
          <a:p>
            <a:pPr rtl="0">
              <a:buNone/>
            </a:pPr>
            <a:r>
              <a:rPr lang="en-US" dirty="0">
                <a:effectLst/>
              </a:rPr>
              <a:t>Triple-Musical-Blood lines leading to J.S. Bach!</a:t>
            </a:r>
            <a:br>
              <a:rPr lang="en-US" dirty="0">
                <a:effectLst/>
              </a:rPr>
            </a:br>
            <a:r>
              <a:rPr lang="en-US" dirty="0">
                <a:effectLst/>
              </a:rPr>
              <a:t>After a little digging,</a:t>
            </a:r>
            <a:br>
              <a:rPr lang="en-US" dirty="0">
                <a:effectLst/>
              </a:rPr>
            </a:br>
            <a:r>
              <a:rPr lang="en-US" dirty="0">
                <a:effectLst/>
              </a:rPr>
              <a:t>Following are the traces of your musical ancestries.</a:t>
            </a:r>
            <a:br>
              <a:rPr lang="en-US" dirty="0">
                <a:effectLst/>
              </a:rPr>
            </a:br>
            <a:r>
              <a:rPr lang="en-US" dirty="0">
                <a:effectLst/>
              </a:rPr>
              <a:t>Munz-Busoni-Liszt-Czerny-Beethoven</a:t>
            </a:r>
            <a:br>
              <a:rPr lang="en-US" dirty="0">
                <a:effectLst/>
              </a:rPr>
            </a:br>
            <a:r>
              <a:rPr lang="en-US" dirty="0">
                <a:effectLst/>
              </a:rPr>
              <a:t>Canin-</a:t>
            </a:r>
            <a:r>
              <a:rPr lang="en-US" dirty="0" err="1">
                <a:effectLst/>
              </a:rPr>
              <a:t>Lhevinne</a:t>
            </a:r>
            <a:r>
              <a:rPr lang="en-US" dirty="0">
                <a:effectLst/>
              </a:rPr>
              <a:t>-Leschetizky-Czerny-Beethoven</a:t>
            </a:r>
          </a:p>
          <a:p>
            <a:pPr rtl="0">
              <a:buNone/>
            </a:pPr>
            <a:r>
              <a:rPr lang="en-US" dirty="0">
                <a:effectLst/>
              </a:rPr>
              <a:t>   </a:t>
            </a:r>
            <a:r>
              <a:rPr lang="en-US" dirty="0" err="1">
                <a:effectLst/>
              </a:rPr>
              <a:t>Tzerko</a:t>
            </a:r>
            <a:r>
              <a:rPr lang="en-US" dirty="0">
                <a:effectLst/>
              </a:rPr>
              <a:t> - Schnabel-Leschetizky-Czerny-Beethoven</a:t>
            </a:r>
          </a:p>
          <a:p>
            <a:pPr marL="0" indent="0" rtl="0">
              <a:buNone/>
            </a:pPr>
            <a:r>
              <a:rPr lang="en-US" dirty="0"/>
              <a:t>   Coonrod</a:t>
            </a:r>
            <a:r>
              <a:rPr lang="en-US" dirty="0">
                <a:effectLst/>
              </a:rPr>
              <a:t>-Schnabel-Leschetizky-Czerny-Beethoven</a:t>
            </a:r>
          </a:p>
          <a:p>
            <a:pPr marL="0" indent="0" rtl="0">
              <a:buNone/>
            </a:pPr>
            <a:br>
              <a:rPr lang="en-US" dirty="0">
                <a:effectLst/>
              </a:rPr>
            </a:br>
            <a:r>
              <a:rPr lang="en-US" dirty="0">
                <a:effectLst/>
              </a:rPr>
              <a:t>   Margulis-His Father-Alexander Scriabin!</a:t>
            </a:r>
          </a:p>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3</a:t>
            </a:fld>
            <a:endParaRPr lang="en-US"/>
          </a:p>
        </p:txBody>
      </p:sp>
    </p:spTree>
    <p:extLst>
      <p:ext uri="{BB962C8B-B14F-4D97-AF65-F5344CB8AC3E}">
        <p14:creationId xmlns:p14="http://schemas.microsoft.com/office/powerpoint/2010/main" val="48919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b="0" i="0" dirty="0">
                <a:solidFill>
                  <a:srgbClr val="202122"/>
                </a:solidFill>
                <a:effectLst/>
                <a:latin typeface="Arial" panose="020B0604020202020204" pitchFamily="34" charset="0"/>
              </a:rPr>
              <a:t>"Czerny, the forefather of Pianoforte Technic", illustration from </a:t>
            </a:r>
            <a:r>
              <a:rPr lang="en-US" b="0" i="1" u="none" strike="noStrike" dirty="0">
                <a:solidFill>
                  <a:srgbClr val="3366CC"/>
                </a:solidFill>
                <a:effectLst/>
                <a:latin typeface="Arial" panose="020B0604020202020204" pitchFamily="34" charset="0"/>
                <a:hlinkClick r:id="rId3" tooltip="The Etude"/>
              </a:rPr>
              <a:t>The Etude</a:t>
            </a:r>
            <a:r>
              <a:rPr lang="en-US" b="0" i="0" dirty="0">
                <a:solidFill>
                  <a:srgbClr val="202122"/>
                </a:solidFill>
                <a:effectLst/>
                <a:latin typeface="Arial" panose="020B0604020202020204" pitchFamily="34" charset="0"/>
              </a:rPr>
              <a:t> magazine, April 1927</a:t>
            </a:r>
          </a:p>
          <a:p>
            <a:r>
              <a:rPr lang="en-US" b="0" i="0" dirty="0">
                <a:solidFill>
                  <a:srgbClr val="54595D"/>
                </a:solidFill>
                <a:effectLst/>
                <a:latin typeface="Arial" panose="020B0604020202020204" pitchFamily="34" charset="0"/>
              </a:rPr>
              <a:t>The famous magazine The Etude, a U.S. magazine dedicated to music, which was founded by Theodore Presser (1848-1925) at Lynchburg, Virginia, and first published in October 1883 and continued the magazine until 1957, brought in its issue of April 1927 an illustration showing how Carl Czerny should be considered the father of modern pianistic technique and base an entire generation of pianist that extends to the present day.</a:t>
            </a:r>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4</a:t>
            </a:fld>
            <a:endParaRPr lang="en-US"/>
          </a:p>
        </p:txBody>
      </p:sp>
    </p:spTree>
    <p:extLst>
      <p:ext uri="{BB962C8B-B14F-4D97-AF65-F5344CB8AC3E}">
        <p14:creationId xmlns:p14="http://schemas.microsoft.com/office/powerpoint/2010/main" val="386488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700"/>
              </a:lnSpc>
              <a:spcAft>
                <a:spcPts val="750"/>
              </a:spcAft>
              <a:buNone/>
            </a:pPr>
            <a:r>
              <a:rPr lang="en-US" b="0" i="0" dirty="0">
                <a:solidFill>
                  <a:srgbClr val="202122"/>
                </a:solidFill>
                <a:effectLst/>
                <a:latin typeface="Arial" panose="020B0604020202020204" pitchFamily="34" charset="0"/>
              </a:rPr>
              <a:t>Czerny introduces his pupil Franz Liszt to Beethoven. Drawing by Rudolf </a:t>
            </a:r>
            <a:r>
              <a:rPr lang="en-US" b="0" i="0" dirty="0" err="1">
                <a:solidFill>
                  <a:srgbClr val="202122"/>
                </a:solidFill>
                <a:effectLst/>
                <a:latin typeface="Arial" panose="020B0604020202020204" pitchFamily="34" charset="0"/>
              </a:rPr>
              <a:t>Lipus</a:t>
            </a:r>
            <a:r>
              <a:rPr lang="en-US" b="0" i="0" dirty="0">
                <a:solidFill>
                  <a:srgbClr val="202122"/>
                </a:solidFill>
                <a:effectLst/>
                <a:latin typeface="Arial" panose="020B0604020202020204" pitchFamily="34" charset="0"/>
              </a:rPr>
              <a:t> (1893–1961).</a:t>
            </a:r>
          </a:p>
          <a:p>
            <a:pPr algn="l">
              <a:buNone/>
            </a:pPr>
            <a:r>
              <a:rPr lang="en-US" b="0" i="0" dirty="0">
                <a:solidFill>
                  <a:srgbClr val="54595D"/>
                </a:solidFill>
                <a:effectLst/>
                <a:latin typeface="Arial" panose="020B0604020202020204" pitchFamily="34" charset="0"/>
              </a:rPr>
              <a:t>Rudolf LIPUS (1893–1961) - </a:t>
            </a:r>
            <a:r>
              <a:rPr lang="en-US" b="0" i="0" u="none" strike="noStrike" dirty="0">
                <a:solidFill>
                  <a:srgbClr val="3366CC"/>
                </a:solidFill>
                <a:effectLst/>
                <a:latin typeface="Arial" panose="020B0604020202020204" pitchFamily="34" charset="0"/>
                <a:hlinkClick r:id="rId3"/>
              </a:rPr>
              <a:t>http://etudemagazine.com/etude/1936/11/BOY_LISZT_PLAYS_FOR_BEETHOVEN_001.jpg</a:t>
            </a:r>
            <a:r>
              <a:rPr lang="en-US" b="0" i="0" dirty="0">
                <a:solidFill>
                  <a:srgbClr val="54595D"/>
                </a:solidFill>
                <a:effectLst/>
                <a:latin typeface="Arial" panose="020B0604020202020204" pitchFamily="34" charset="0"/>
              </a:rPr>
              <a:t> – </a:t>
            </a:r>
            <a:r>
              <a:rPr lang="en-US" b="0" i="1" u="none" strike="noStrike" dirty="0">
                <a:solidFill>
                  <a:srgbClr val="3366CC"/>
                </a:solidFill>
                <a:effectLst/>
                <a:latin typeface="Arial" panose="020B0604020202020204" pitchFamily="34" charset="0"/>
                <a:hlinkClick r:id="rId4" tooltip="w:en:The Etude"/>
              </a:rPr>
              <a:t>The Etude</a:t>
            </a:r>
            <a:endParaRPr lang="en-US" b="0" i="0" dirty="0">
              <a:solidFill>
                <a:srgbClr val="54595D"/>
              </a:solidFill>
              <a:effectLst/>
              <a:latin typeface="Arial" panose="020B0604020202020204" pitchFamily="34" charset="0"/>
            </a:endParaRPr>
          </a:p>
          <a:p>
            <a:pPr algn="l" fontAlgn="t">
              <a:spcAft>
                <a:spcPts val="1125"/>
              </a:spcAft>
            </a:pPr>
            <a:r>
              <a:rPr lang="en-US" b="0" i="0" dirty="0">
                <a:solidFill>
                  <a:srgbClr val="54595D"/>
                </a:solidFill>
                <a:effectLst/>
                <a:latin typeface="Arial" panose="020B0604020202020204" pitchFamily="34" charset="0"/>
              </a:rPr>
              <a:t>THE BOY LISZT PLAYS FOR BEETHOVEN </a:t>
            </a:r>
            <a:r>
              <a:rPr lang="en-US" b="0" i="0" u="none" strike="noStrike" dirty="0">
                <a:solidFill>
                  <a:srgbClr val="3366CC"/>
                </a:solidFill>
                <a:effectLst/>
                <a:latin typeface="Arial" panose="020B0604020202020204" pitchFamily="34" charset="0"/>
                <a:hlinkClick r:id="rId5" tooltip="Carl Czerny"/>
              </a:rPr>
              <a:t>Carl Czerny</a:t>
            </a:r>
            <a:r>
              <a:rPr lang="en-US" b="0" i="0" dirty="0">
                <a:solidFill>
                  <a:srgbClr val="54595D"/>
                </a:solidFill>
                <a:effectLst/>
                <a:latin typeface="Arial" panose="020B0604020202020204" pitchFamily="34" charset="0"/>
              </a:rPr>
              <a:t>, pupil of </a:t>
            </a:r>
            <a:r>
              <a:rPr lang="en-US" b="0" i="0" u="none" strike="noStrike" dirty="0">
                <a:solidFill>
                  <a:srgbClr val="3366CC"/>
                </a:solidFill>
                <a:effectLst/>
                <a:latin typeface="Arial" panose="020B0604020202020204" pitchFamily="34" charset="0"/>
                <a:hlinkClick r:id="rId6" tooltip="Ludwig van Beethoven"/>
              </a:rPr>
              <a:t>Beethoven</a:t>
            </a:r>
            <a:r>
              <a:rPr lang="en-US" b="0" i="0" dirty="0">
                <a:solidFill>
                  <a:srgbClr val="54595D"/>
                </a:solidFill>
                <a:effectLst/>
                <a:latin typeface="Arial" panose="020B0604020202020204" pitchFamily="34" charset="0"/>
              </a:rPr>
              <a:t>, arranged to have his own young pupil, </a:t>
            </a:r>
            <a:r>
              <a:rPr lang="en-US" b="0" i="0" u="none" strike="noStrike" dirty="0">
                <a:solidFill>
                  <a:srgbClr val="3366CC"/>
                </a:solidFill>
                <a:effectLst/>
                <a:latin typeface="Arial" panose="020B0604020202020204" pitchFamily="34" charset="0"/>
                <a:hlinkClick r:id="rId7" tooltip="w:en:Franz Liszt"/>
              </a:rPr>
              <a:t>Franz Liszt</a:t>
            </a:r>
            <a:r>
              <a:rPr lang="en-US" b="0" i="0" dirty="0">
                <a:solidFill>
                  <a:srgbClr val="54595D"/>
                </a:solidFill>
                <a:effectLst/>
                <a:latin typeface="Arial" panose="020B0604020202020204" pitchFamily="34" charset="0"/>
              </a:rPr>
              <a:t>, to play for the great master. Liszt was then but eleven years old. In writing, later, of this meeting, Liszt said, "I played the first movement of the Concerto in C major; and, when I had finished, Beethoven grasped me with both hands, kissed me on the forehead very softly and said, "Go, thou art blessed; because you will bring joy and blessings to many others. There is nothing finer or more beautiful in all the world." The drawing is by </a:t>
            </a:r>
            <a:r>
              <a:rPr lang="en-US" b="0" i="0" u="none" strike="noStrike" dirty="0">
                <a:solidFill>
                  <a:srgbClr val="3366CC"/>
                </a:solidFill>
                <a:effectLst/>
                <a:latin typeface="Arial" panose="020B0604020202020204" pitchFamily="34" charset="0"/>
                <a:hlinkClick r:id="rId8" tooltip="w:de:Rudolf Lipus"/>
              </a:rPr>
              <a:t>Rudolf Lipus</a:t>
            </a:r>
            <a:r>
              <a:rPr lang="en-US" b="0" i="0" dirty="0">
                <a:solidFill>
                  <a:srgbClr val="54595D"/>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6</a:t>
            </a:fld>
            <a:endParaRPr lang="en-US"/>
          </a:p>
        </p:txBody>
      </p:sp>
    </p:spTree>
    <p:extLst>
      <p:ext uri="{BB962C8B-B14F-4D97-AF65-F5344CB8AC3E}">
        <p14:creationId xmlns:p14="http://schemas.microsoft.com/office/powerpoint/2010/main" val="240056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Busoni: </a:t>
            </a:r>
            <a:r>
              <a:rPr lang="en-US" b="0" i="0" dirty="0">
                <a:solidFill>
                  <a:srgbClr val="3E3E3E"/>
                </a:solidFill>
                <a:effectLst/>
                <a:latin typeface="open sans" panose="020B0606030504020204" pitchFamily="34" charset="0"/>
              </a:rPr>
              <a:t>Ferruccio Busoni is  the most influential and controversial  figure of the piano world, who shaped technical and psychological aspects of the piano performance in the XX century.  Possibly, the musical direction of his piano art took roots from romanticism, developing through realism and finally towards symbolism. https://</a:t>
            </a:r>
            <a:r>
              <a:rPr lang="en-US" b="0" i="0" dirty="0" err="1">
                <a:solidFill>
                  <a:srgbClr val="3E3E3E"/>
                </a:solidFill>
                <a:effectLst/>
                <a:latin typeface="open sans" panose="020B0606030504020204" pitchFamily="34" charset="0"/>
              </a:rPr>
              <a:t>www.ivanhovorun.com</a:t>
            </a:r>
            <a:r>
              <a:rPr lang="en-US" b="0" i="0" dirty="0">
                <a:solidFill>
                  <a:srgbClr val="3E3E3E"/>
                </a:solidFill>
                <a:effectLst/>
                <a:latin typeface="open sans" panose="020B0606030504020204" pitchFamily="34" charset="0"/>
              </a:rPr>
              <a:t>/</a:t>
            </a:r>
            <a:r>
              <a:rPr lang="en-US" b="0" i="0" dirty="0" err="1">
                <a:solidFill>
                  <a:srgbClr val="3E3E3E"/>
                </a:solidFill>
                <a:effectLst/>
                <a:latin typeface="open sans" panose="020B0606030504020204" pitchFamily="34" charset="0"/>
              </a:rPr>
              <a:t>hommage</a:t>
            </a:r>
            <a:r>
              <a:rPr lang="en-US" b="0" i="0" dirty="0">
                <a:solidFill>
                  <a:srgbClr val="3E3E3E"/>
                </a:solidFill>
                <a:effectLst/>
                <a:latin typeface="open sans" panose="020B0606030504020204" pitchFamily="34" charset="0"/>
              </a:rPr>
              <a:t>-a-</a:t>
            </a:r>
            <a:r>
              <a:rPr lang="en-US" b="0" i="0" dirty="0" err="1">
                <a:solidFill>
                  <a:srgbClr val="3E3E3E"/>
                </a:solidFill>
                <a:effectLst/>
                <a:latin typeface="open sans" panose="020B0606030504020204" pitchFamily="34" charset="0"/>
              </a:rPr>
              <a:t>busoni</a:t>
            </a:r>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7</a:t>
            </a:fld>
            <a:endParaRPr lang="en-US"/>
          </a:p>
        </p:txBody>
      </p:sp>
    </p:spTree>
    <p:extLst>
      <p:ext uri="{BB962C8B-B14F-4D97-AF65-F5344CB8AC3E}">
        <p14:creationId xmlns:p14="http://schemas.microsoft.com/office/powerpoint/2010/main" val="168400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202122"/>
                </a:solidFill>
                <a:effectLst/>
                <a:latin typeface="Arial" panose="020B0604020202020204" pitchFamily="34" charset="0"/>
              </a:rPr>
              <a:t>Schnabel was best known for his devotion to the core German composers, especially the Viennese classics of </a:t>
            </a:r>
            <a:r>
              <a:rPr lang="en-US" b="0" i="0" u="none" strike="noStrike" dirty="0">
                <a:solidFill>
                  <a:srgbClr val="3366CC"/>
                </a:solidFill>
                <a:effectLst/>
                <a:latin typeface="Arial" panose="020B0604020202020204" pitchFamily="34" charset="0"/>
                <a:hlinkClick r:id="rId3" tooltip="Wolfgang Amadeus Mozart"/>
              </a:rPr>
              <a:t>Mozart</a:t>
            </a:r>
            <a:r>
              <a:rPr lang="en-US" b="0" i="0" dirty="0">
                <a:solidFill>
                  <a:srgbClr val="202122"/>
                </a:solidFill>
                <a:effectLst/>
                <a:latin typeface="Arial" panose="020B0604020202020204" pitchFamily="34" charset="0"/>
              </a:rPr>
              <a:t>, Beethoven and Schubert. He was also renowned for his playing of works by </a:t>
            </a:r>
            <a:r>
              <a:rPr lang="en-US" b="0" i="0" u="none" strike="noStrike" dirty="0">
                <a:solidFill>
                  <a:srgbClr val="3366CC"/>
                </a:solidFill>
                <a:effectLst/>
                <a:latin typeface="Arial" panose="020B0604020202020204" pitchFamily="34" charset="0"/>
                <a:hlinkClick r:id="rId4" tooltip="Johannes Brahms"/>
              </a:rPr>
              <a:t>Brahms</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5" tooltip="Robert Schumann"/>
              </a:rPr>
              <a:t>Schumann</a:t>
            </a:r>
            <a:r>
              <a:rPr lang="en-US" b="0" i="0" dirty="0">
                <a:solidFill>
                  <a:srgbClr val="202122"/>
                </a:solidFill>
                <a:effectLst/>
                <a:latin typeface="Arial" panose="020B0604020202020204" pitchFamily="34" charset="0"/>
              </a:rPr>
              <a:t>, and he played and recorded works by </a:t>
            </a:r>
            <a:r>
              <a:rPr lang="en-US" b="0" i="0" u="none" strike="noStrike" dirty="0">
                <a:solidFill>
                  <a:srgbClr val="3366CC"/>
                </a:solidFill>
                <a:effectLst/>
                <a:latin typeface="Arial" panose="020B0604020202020204" pitchFamily="34" charset="0"/>
                <a:hlinkClick r:id="rId6" tooltip="Johann Sebastian Bach"/>
              </a:rPr>
              <a:t>Bach</a:t>
            </a:r>
            <a:r>
              <a:rPr lang="en-US" b="0" i="0" dirty="0">
                <a:solidFill>
                  <a:srgbClr val="202122"/>
                </a:solidFill>
                <a:effectLst/>
                <a:latin typeface="Arial" panose="020B0604020202020204" pitchFamily="34" charset="0"/>
              </a:rPr>
              <a:t>.</a:t>
            </a:r>
          </a:p>
          <a:p>
            <a:pPr algn="l">
              <a:buNone/>
            </a:pPr>
            <a:r>
              <a:rPr lang="en-US" b="0" i="0" dirty="0">
                <a:solidFill>
                  <a:srgbClr val="202122"/>
                </a:solidFill>
                <a:effectLst/>
                <a:latin typeface="Arial" panose="020B0604020202020204" pitchFamily="34" charset="0"/>
              </a:rPr>
              <a:t>However, his repertoire was wider than that. During his young virtuosic years in Berlin, he played works by other composers including </a:t>
            </a:r>
            <a:r>
              <a:rPr lang="en-US" b="0" i="0" u="none" strike="noStrike" dirty="0">
                <a:solidFill>
                  <a:srgbClr val="3366CC"/>
                </a:solidFill>
                <a:effectLst/>
                <a:latin typeface="Arial" panose="020B0604020202020204" pitchFamily="34" charset="0"/>
                <a:hlinkClick r:id="rId7" tooltip="Franz Liszt"/>
              </a:rPr>
              <a:t>Liszt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Frédéric Chopin"/>
              </a:rPr>
              <a:t>Chopin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9" tooltip="Carl Maria von Weber"/>
              </a:rPr>
              <a:t>Weber</a:t>
            </a:r>
            <a:r>
              <a:rPr lang="en-US" b="0" i="0" dirty="0">
                <a:solidFill>
                  <a:srgbClr val="202122"/>
                </a:solidFill>
                <a:effectLst/>
                <a:latin typeface="Arial" panose="020B0604020202020204" pitchFamily="34" charset="0"/>
              </a:rPr>
              <a:t>. On his early American tours, he programmed works such as the Chopin </a:t>
            </a:r>
            <a:r>
              <a:rPr lang="en-US" b="0" i="0" u="none" strike="noStrike" dirty="0">
                <a:solidFill>
                  <a:srgbClr val="3366CC"/>
                </a:solidFill>
                <a:effectLst/>
                <a:latin typeface="Arial" panose="020B0604020202020204" pitchFamily="34" charset="0"/>
                <a:hlinkClick r:id="rId10" tooltip="Preludes (Chopin)"/>
              </a:rPr>
              <a:t>Preludes</a:t>
            </a:r>
            <a:r>
              <a:rPr lang="en-US" b="0" i="0" dirty="0">
                <a:solidFill>
                  <a:srgbClr val="202122"/>
                </a:solidFill>
                <a:effectLst/>
                <a:latin typeface="Arial" panose="020B0604020202020204" pitchFamily="34" charset="0"/>
              </a:rPr>
              <a:t> and Schumann's </a:t>
            </a:r>
            <a:r>
              <a:rPr lang="en-US" b="0" i="0" u="none" strike="noStrike" dirty="0">
                <a:solidFill>
                  <a:srgbClr val="3366CC"/>
                </a:solidFill>
                <a:effectLst/>
                <a:latin typeface="Arial" panose="020B0604020202020204" pitchFamily="34" charset="0"/>
                <a:hlinkClick r:id="rId11" tooltip="Fantasie in C (Schumann)"/>
              </a:rPr>
              <a:t>Fantasie in C</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12"/>
              </a:rPr>
              <a:t>[13]</a:t>
            </a:r>
            <a:r>
              <a:rPr lang="en-US" b="0" i="0" dirty="0">
                <a:solidFill>
                  <a:srgbClr val="202122"/>
                </a:solidFill>
                <a:effectLst/>
                <a:latin typeface="Arial" panose="020B0604020202020204" pitchFamily="34" charset="0"/>
              </a:rPr>
              <a:t> Among other works that he played, as recalled by those such as </a:t>
            </a:r>
            <a:r>
              <a:rPr lang="en-US" b="0" i="0" u="none" strike="noStrike" dirty="0">
                <a:solidFill>
                  <a:srgbClr val="3366CC"/>
                </a:solidFill>
                <a:effectLst/>
                <a:latin typeface="Arial" panose="020B0604020202020204" pitchFamily="34" charset="0"/>
                <a:hlinkClick r:id="rId13" tooltip="Claudio Arrau"/>
              </a:rPr>
              <a:t>Claudio Arrau</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4" tooltip="Vladimir Horowitz"/>
              </a:rPr>
              <a:t>Vladimir Horowitz</a:t>
            </a:r>
            <a:r>
              <a:rPr lang="en-US" b="0" i="0" dirty="0">
                <a:solidFill>
                  <a:srgbClr val="202122"/>
                </a:solidFill>
                <a:effectLst/>
                <a:latin typeface="Arial" panose="020B0604020202020204" pitchFamily="34" charset="0"/>
              </a:rPr>
              <a:t>, who had heard Schnabel in the 1920s, were Chopin's </a:t>
            </a:r>
            <a:r>
              <a:rPr lang="en-US" b="0" i="0" u="none" strike="noStrike" dirty="0">
                <a:solidFill>
                  <a:srgbClr val="3366CC"/>
                </a:solidFill>
                <a:effectLst/>
                <a:latin typeface="Arial" panose="020B0604020202020204" pitchFamily="34" charset="0"/>
                <a:hlinkClick r:id="rId15" tooltip="Piano Concerto No. 1 (Chopin)"/>
              </a:rPr>
              <a:t>E minor Piano Concerto</a:t>
            </a:r>
            <a:r>
              <a:rPr lang="en-US" b="0" i="0" dirty="0">
                <a:solidFill>
                  <a:srgbClr val="202122"/>
                </a:solidFill>
                <a:effectLst/>
                <a:latin typeface="Arial" panose="020B0604020202020204" pitchFamily="34" charset="0"/>
              </a:rPr>
              <a:t> and the </a:t>
            </a:r>
            <a:r>
              <a:rPr lang="en-US" b="0" i="0" u="none" strike="noStrike" dirty="0">
                <a:solidFill>
                  <a:srgbClr val="3366CC"/>
                </a:solidFill>
                <a:effectLst/>
                <a:latin typeface="Arial" panose="020B0604020202020204" pitchFamily="34" charset="0"/>
                <a:hlinkClick r:id="rId16" tooltip="Piano Sonata No. 2 (Chopin)"/>
              </a:rPr>
              <a:t>Piano Sonata No. 2 in B-flat minor</a:t>
            </a:r>
            <a:r>
              <a:rPr lang="en-US" b="0" i="0" dirty="0">
                <a:solidFill>
                  <a:srgbClr val="202122"/>
                </a:solidFill>
                <a:effectLst/>
                <a:latin typeface="Arial" panose="020B0604020202020204" pitchFamily="34" charset="0"/>
              </a:rPr>
              <a:t>, and Weber's </a:t>
            </a:r>
            <a:r>
              <a:rPr lang="en-US" b="0" i="1" u="none" strike="noStrike" dirty="0">
                <a:solidFill>
                  <a:srgbClr val="3366CC"/>
                </a:solidFill>
                <a:effectLst/>
                <a:latin typeface="Arial" panose="020B0604020202020204" pitchFamily="34" charset="0"/>
                <a:hlinkClick r:id="rId17" tooltip="Konzertstück in F minor (Weber)"/>
              </a:rPr>
              <a:t>Konzertstück in F minor</a:t>
            </a:r>
            <a:r>
              <a:rPr lang="en-US" b="0" i="0" dirty="0">
                <a:solidFill>
                  <a:srgbClr val="202122"/>
                </a:solidFill>
                <a:effectLst/>
                <a:latin typeface="Arial" panose="020B0604020202020204" pitchFamily="34" charset="0"/>
              </a:rPr>
              <a:t>, Piano Sonata No. 2, and </a:t>
            </a:r>
            <a:r>
              <a:rPr lang="en-US" b="0" i="1" u="none" strike="noStrike" dirty="0">
                <a:solidFill>
                  <a:srgbClr val="3366CC"/>
                </a:solidFill>
                <a:effectLst/>
                <a:latin typeface="Arial" panose="020B0604020202020204" pitchFamily="34" charset="0"/>
                <a:hlinkClick r:id="rId18" tooltip="Invitation to the Dance (Weber)"/>
              </a:rPr>
              <a:t>Invitation to the Dance</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19"/>
              </a:rPr>
              <a:t>[14]</a:t>
            </a:r>
            <a:r>
              <a:rPr lang="en-US" b="0" i="0" u="none" strike="noStrike" baseline="30000" dirty="0">
                <a:solidFill>
                  <a:srgbClr val="3366CC"/>
                </a:solidFill>
                <a:effectLst/>
                <a:latin typeface="Arial" panose="020B0604020202020204" pitchFamily="34" charset="0"/>
                <a:hlinkClick r:id="rId20"/>
              </a:rPr>
              <a:t>[15]</a:t>
            </a:r>
            <a:r>
              <a:rPr lang="en-US" b="0" i="0" dirty="0">
                <a:solidFill>
                  <a:srgbClr val="202122"/>
                </a:solidFill>
                <a:effectLst/>
                <a:latin typeface="Arial" panose="020B0604020202020204" pitchFamily="34" charset="0"/>
              </a:rPr>
              <a:t> Schnabel himself mentioned that he had played the Liszt </a:t>
            </a:r>
            <a:r>
              <a:rPr lang="en-US" b="0" i="0" u="none" strike="noStrike" dirty="0">
                <a:solidFill>
                  <a:srgbClr val="3366CC"/>
                </a:solidFill>
                <a:effectLst/>
                <a:latin typeface="Arial" panose="020B0604020202020204" pitchFamily="34" charset="0"/>
                <a:hlinkClick r:id="rId21" tooltip="Piano Sonata (Liszt)"/>
              </a:rPr>
              <a:t>Sonata in B minor</a:t>
            </a:r>
            <a:r>
              <a:rPr lang="en-US" b="0" i="0" dirty="0">
                <a:solidFill>
                  <a:srgbClr val="202122"/>
                </a:solidFill>
                <a:effectLst/>
                <a:latin typeface="Arial" panose="020B0604020202020204" pitchFamily="34" charset="0"/>
              </a:rPr>
              <a:t> "very often", as well as the Liszt </a:t>
            </a:r>
            <a:r>
              <a:rPr lang="en-US" b="0" i="0" u="none" strike="noStrike" dirty="0">
                <a:solidFill>
                  <a:srgbClr val="3366CC"/>
                </a:solidFill>
                <a:effectLst/>
                <a:latin typeface="Arial" panose="020B0604020202020204" pitchFamily="34" charset="0"/>
                <a:hlinkClick r:id="rId22" tooltip="Piano Concerto No. 1 (Liszt)"/>
              </a:rPr>
              <a:t>E-flat Piano Concerto</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23"/>
              </a:rPr>
              <a:t>[3]</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It is not clear why Schnabel dropped those from his performing repertoire in the 1930s, after his final departure from Germany. He claimed that it was because he decided that he wanted to play only "music which is better than it could be performed".</a:t>
            </a:r>
            <a:r>
              <a:rPr lang="en-US" b="0" i="0" u="none" strike="noStrike" baseline="30000" dirty="0">
                <a:solidFill>
                  <a:srgbClr val="3366CC"/>
                </a:solidFill>
                <a:effectLst/>
                <a:latin typeface="Arial" panose="020B0604020202020204" pitchFamily="34" charset="0"/>
                <a:hlinkClick r:id="rId23"/>
              </a:rPr>
              <a:t>[3]</a:t>
            </a:r>
            <a:r>
              <a:rPr lang="en-US" b="0" i="0" dirty="0">
                <a:solidFill>
                  <a:srgbClr val="202122"/>
                </a:solidFill>
                <a:effectLst/>
                <a:latin typeface="Arial" panose="020B0604020202020204" pitchFamily="34" charset="0"/>
              </a:rPr>
              <a:t> However, it has been suggested by some that "Schnabel, uprooted from his native heritage, may have been clinging to the great German composers in an attempt to keep his cultural origins alive".</a:t>
            </a:r>
            <a:r>
              <a:rPr lang="en-US" b="0" i="0" u="none" strike="noStrike" baseline="30000" dirty="0">
                <a:solidFill>
                  <a:srgbClr val="3366CC"/>
                </a:solidFill>
                <a:effectLst/>
                <a:latin typeface="Arial" panose="020B0604020202020204" pitchFamily="34" charset="0"/>
                <a:hlinkClick r:id="rId24"/>
              </a:rPr>
              <a:t>[16]</a:t>
            </a:r>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9</a:t>
            </a:fld>
            <a:endParaRPr lang="en-US"/>
          </a:p>
        </p:txBody>
      </p:sp>
    </p:spTree>
    <p:extLst>
      <p:ext uri="{BB962C8B-B14F-4D97-AF65-F5344CB8AC3E}">
        <p14:creationId xmlns:p14="http://schemas.microsoft.com/office/powerpoint/2010/main" val="15226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musiccompetition.info</a:t>
            </a:r>
            <a:r>
              <a:rPr lang="en-US" dirty="0"/>
              <a:t>/</a:t>
            </a:r>
            <a:r>
              <a:rPr lang="en-US" dirty="0" err="1"/>
              <a:t>about_eng.html</a:t>
            </a:r>
            <a:endParaRPr lang="en-US" dirty="0"/>
          </a:p>
          <a:p>
            <a:pPr algn="l">
              <a:lnSpc>
                <a:spcPts val="2700"/>
              </a:lnSpc>
              <a:spcAft>
                <a:spcPts val="1125"/>
              </a:spcAft>
              <a:buNone/>
            </a:pPr>
            <a:r>
              <a:rPr lang="en-US" b="0" i="0" dirty="0">
                <a:solidFill>
                  <a:srgbClr val="000000"/>
                </a:solidFill>
                <a:effectLst/>
                <a:latin typeface="minion-pro"/>
              </a:rPr>
              <a:t>Rosina </a:t>
            </a:r>
            <a:r>
              <a:rPr lang="en-US" b="0" i="0" dirty="0" err="1">
                <a:solidFill>
                  <a:srgbClr val="000000"/>
                </a:solidFill>
                <a:effectLst/>
                <a:latin typeface="minion-pro"/>
              </a:rPr>
              <a:t>Lhévinne</a:t>
            </a:r>
            <a:r>
              <a:rPr lang="en-US" b="0" i="0" dirty="0">
                <a:solidFill>
                  <a:srgbClr val="000000"/>
                </a:solidFill>
                <a:effectLst/>
                <a:latin typeface="minion-pro"/>
              </a:rPr>
              <a:t> (1880-1976) was a pianist and famed pedagogue. Among her students were many of the best young pianists of the 1940s, 50s and 60s, including Van Cliburn. She was a virtuoso performer who delayed a solo career until age seventy-six, twelve years after the death of her husband, pianist Josef </a:t>
            </a:r>
            <a:r>
              <a:rPr lang="en-US" b="0" i="0" dirty="0" err="1">
                <a:solidFill>
                  <a:srgbClr val="000000"/>
                </a:solidFill>
                <a:effectLst/>
                <a:latin typeface="minion-pro"/>
              </a:rPr>
              <a:t>Lhévinne</a:t>
            </a:r>
            <a:r>
              <a:rPr lang="en-US" b="0" i="0" dirty="0">
                <a:solidFill>
                  <a:srgbClr val="000000"/>
                </a:solidFill>
                <a:effectLst/>
                <a:latin typeface="minion-pro"/>
              </a:rPr>
              <a:t>.</a:t>
            </a:r>
          </a:p>
          <a:p>
            <a:pPr algn="l">
              <a:lnSpc>
                <a:spcPts val="2700"/>
              </a:lnSpc>
              <a:spcAft>
                <a:spcPts val="1125"/>
              </a:spcAft>
              <a:buNone/>
            </a:pPr>
            <a:r>
              <a:rPr lang="en-US" b="0" i="0" dirty="0">
                <a:solidFill>
                  <a:srgbClr val="000000"/>
                </a:solidFill>
                <a:effectLst/>
                <a:latin typeface="minion-pro"/>
              </a:rPr>
              <a:t>During the first year of their marriage, the </a:t>
            </a:r>
            <a:r>
              <a:rPr lang="en-US" b="0" i="0" dirty="0" err="1">
                <a:solidFill>
                  <a:srgbClr val="000000"/>
                </a:solidFill>
                <a:effectLst/>
                <a:latin typeface="minion-pro"/>
              </a:rPr>
              <a:t>Lhévinnes</a:t>
            </a:r>
            <a:r>
              <a:rPr lang="en-US" b="0" i="0" dirty="0">
                <a:solidFill>
                  <a:srgbClr val="000000"/>
                </a:solidFill>
                <a:effectLst/>
                <a:latin typeface="minion-pro"/>
              </a:rPr>
              <a:t> made their two-piano debut in Moscow. Rosina decided to abandon her solo career and devote all of her musical energies to the support her husband’s. </a:t>
            </a:r>
            <a:r>
              <a:rPr lang="en-US" b="0" i="0" dirty="0" err="1">
                <a:solidFill>
                  <a:srgbClr val="000000"/>
                </a:solidFill>
                <a:effectLst/>
                <a:latin typeface="minion-pro"/>
              </a:rPr>
              <a:t>Lhévinne</a:t>
            </a:r>
            <a:r>
              <a:rPr lang="en-US" b="0" i="0" dirty="0">
                <a:solidFill>
                  <a:srgbClr val="000000"/>
                </a:solidFill>
                <a:effectLst/>
                <a:latin typeface="minion-pro"/>
              </a:rPr>
              <a:t> did not resume her own solo performing career until 1956. That year she performed with the Aspen Festival Orchestra. During the following seasons she performed with orchestras around the country. In January of 1963, a few months before her eighty-third birthday, </a:t>
            </a:r>
            <a:r>
              <a:rPr lang="en-US" b="0" i="0" dirty="0" err="1">
                <a:solidFill>
                  <a:srgbClr val="000000"/>
                </a:solidFill>
                <a:effectLst/>
                <a:latin typeface="minion-pro"/>
              </a:rPr>
              <a:t>Lhévinne</a:t>
            </a:r>
            <a:r>
              <a:rPr lang="en-US" b="0" i="0" dirty="0">
                <a:solidFill>
                  <a:srgbClr val="000000"/>
                </a:solidFill>
                <a:effectLst/>
                <a:latin typeface="minion-pro"/>
              </a:rPr>
              <a:t> performed Chopin’s </a:t>
            </a:r>
            <a:r>
              <a:rPr lang="en-US" b="0" i="1" dirty="0">
                <a:solidFill>
                  <a:srgbClr val="000000"/>
                </a:solidFill>
                <a:effectLst/>
                <a:latin typeface="minion-pro"/>
              </a:rPr>
              <a:t>Piano Concerto No. 1 in E Minor</a:t>
            </a:r>
            <a:r>
              <a:rPr lang="en-US" b="0" i="0" dirty="0">
                <a:solidFill>
                  <a:srgbClr val="000000"/>
                </a:solidFill>
                <a:effectLst/>
                <a:latin typeface="minion-pro"/>
              </a:rPr>
              <a:t>—the same work she had played at her debut sixty-one years earlier—in four performances with the New York Philharmonic, to great critical acclaim.</a:t>
            </a:r>
          </a:p>
          <a:p>
            <a:pPr algn="l">
              <a:lnSpc>
                <a:spcPts val="2700"/>
              </a:lnSpc>
              <a:spcAft>
                <a:spcPts val="1125"/>
              </a:spcAft>
            </a:pPr>
            <a:r>
              <a:rPr lang="en-US" b="0" i="0" dirty="0">
                <a:solidFill>
                  <a:srgbClr val="000000"/>
                </a:solidFill>
                <a:effectLst/>
                <a:latin typeface="minion-pro"/>
              </a:rPr>
              <a:t>In a tribute to </a:t>
            </a:r>
            <a:r>
              <a:rPr lang="en-US" b="0" i="0" dirty="0" err="1">
                <a:solidFill>
                  <a:srgbClr val="000000"/>
                </a:solidFill>
                <a:effectLst/>
                <a:latin typeface="minion-pro"/>
              </a:rPr>
              <a:t>Lhévinne</a:t>
            </a:r>
            <a:r>
              <a:rPr lang="en-US" b="0" i="0" dirty="0">
                <a:solidFill>
                  <a:srgbClr val="000000"/>
                </a:solidFill>
                <a:effectLst/>
                <a:latin typeface="minion-pro"/>
              </a:rPr>
              <a:t> after her death in 1976, Peter </a:t>
            </a:r>
            <a:r>
              <a:rPr lang="en-US" b="0" i="0" dirty="0" err="1">
                <a:solidFill>
                  <a:srgbClr val="000000"/>
                </a:solidFill>
                <a:effectLst/>
                <a:latin typeface="minion-pro"/>
              </a:rPr>
              <a:t>Mennin</a:t>
            </a:r>
            <a:r>
              <a:rPr lang="en-US" b="0" i="0" dirty="0">
                <a:solidFill>
                  <a:srgbClr val="000000"/>
                </a:solidFill>
                <a:effectLst/>
                <a:latin typeface="minion-pro"/>
              </a:rPr>
              <a:t>, then the president of the Juilliard School, said, “She was quite simply one of the greatest teachers of this century. With her passing, a whole concept of teaching and performing goes with her.”</a:t>
            </a:r>
          </a:p>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10</a:t>
            </a:fld>
            <a:endParaRPr lang="en-US"/>
          </a:p>
        </p:txBody>
      </p:sp>
    </p:spTree>
    <p:extLst>
      <p:ext uri="{BB962C8B-B14F-4D97-AF65-F5344CB8AC3E}">
        <p14:creationId xmlns:p14="http://schemas.microsoft.com/office/powerpoint/2010/main" val="387511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1800" b="1" dirty="0">
                <a:solidFill>
                  <a:srgbClr val="A53C0C"/>
                </a:solidFill>
                <a:effectLst/>
                <a:latin typeface="Verdana" panose="020B0604030504040204" pitchFamily="34" charset="0"/>
              </a:rPr>
              <a:t>Vitaly MARGULIS (piano)</a:t>
            </a:r>
          </a:p>
          <a:p>
            <a:pPr algn="just">
              <a:spcAft>
                <a:spcPts val="1125"/>
              </a:spcAft>
              <a:buNone/>
            </a:pPr>
            <a:r>
              <a:rPr lang="en-US" b="0" i="0" dirty="0">
                <a:solidFill>
                  <a:srgbClr val="000000"/>
                </a:solidFill>
                <a:effectLst/>
                <a:latin typeface="Arial" panose="020B0604020202020204" pitchFamily="34" charset="0"/>
              </a:rPr>
              <a:t>Vitaly Margulis, pianist, pedagogue and author of music philosophy studies, was born in 1928 in the Ukraine. He received his first piano lessons from his father, and then continued his studies with Prof. S. </a:t>
            </a:r>
            <a:r>
              <a:rPr lang="en-US" b="0" i="0" dirty="0" err="1">
                <a:solidFill>
                  <a:srgbClr val="000000"/>
                </a:solidFill>
                <a:effectLst/>
                <a:latin typeface="Arial" panose="020B0604020202020204" pitchFamily="34" charset="0"/>
              </a:rPr>
              <a:t>Savshinsky</a:t>
            </a:r>
            <a:r>
              <a:rPr lang="en-US" b="0" i="0" dirty="0">
                <a:solidFill>
                  <a:srgbClr val="000000"/>
                </a:solidFill>
                <a:effectLst/>
                <a:latin typeface="Arial" panose="020B0604020202020204" pitchFamily="34" charset="0"/>
              </a:rPr>
              <a:t> at the Special Music School and later at the Leningrad Conservatoire. In 1958–1974 he conducted his own piano class at the Conservatoire at the same time pursuing a triumphant performance career.</a:t>
            </a:r>
          </a:p>
          <a:p>
            <a:pPr algn="just">
              <a:spcAft>
                <a:spcPts val="1125"/>
              </a:spcAft>
              <a:buNone/>
            </a:pPr>
            <a:r>
              <a:rPr lang="en-US" b="0" i="0" dirty="0">
                <a:solidFill>
                  <a:srgbClr val="000000"/>
                </a:solidFill>
                <a:effectLst/>
                <a:latin typeface="Arial" panose="020B0604020202020204" pitchFamily="34" charset="0"/>
              </a:rPr>
              <a:t>In 1974 Vitaly Margulis left Russia and in 1975 became a professor at the Music School in Freiburg, Germany. In 1994, he accepted the post of Professor of Piano at the University of California in Los Angeles. His concerts in New York, Los Angeles, Rome, Berlin, Salzburg, Amsterdam, Tokyo, Moscow, and Saint Petersburg, as well as his numerous recordings were a great success with the listeners and were highly acclaimed by the critics.</a:t>
            </a:r>
          </a:p>
          <a:p>
            <a:pPr algn="just">
              <a:spcAft>
                <a:spcPts val="1125"/>
              </a:spcAft>
              <a:buNone/>
            </a:pPr>
            <a:r>
              <a:rPr lang="en-US" b="0" i="0" dirty="0">
                <a:solidFill>
                  <a:srgbClr val="000000"/>
                </a:solidFill>
                <a:effectLst/>
                <a:latin typeface="Arial" panose="020B0604020202020204" pitchFamily="34" charset="0"/>
              </a:rPr>
              <a:t>In teaching Prof. Vitaly Margulis prioritizes the study of works by Bach and Beethoven. His book “Johann Sebastian Bach’s Symbolic Language and The Well Tempered Clavier” focuses on the new ways of understanding the religious symbolism and spirituality of Bach’s music.</a:t>
            </a:r>
          </a:p>
          <a:p>
            <a:pPr algn="just">
              <a:spcAft>
                <a:spcPts val="1125"/>
              </a:spcAft>
              <a:buNone/>
            </a:pPr>
            <a:r>
              <a:rPr lang="en-US" b="0" i="0" dirty="0">
                <a:solidFill>
                  <a:srgbClr val="000000"/>
                </a:solidFill>
                <a:effectLst/>
                <a:latin typeface="Arial" panose="020B0604020202020204" pitchFamily="34" charset="0"/>
              </a:rPr>
              <a:t>In the publication “Formula for Timing Relationship and Beethoven’s Timing Principles” Vitaly Margulis explores new concepts in musical architecture. His book “Bagatelles” which was translated and published in six countries describes principles of piano pedagogy in an aphoristic manner. His book “Paralipomenon,” published in Moscow in 2006, met with enthusiastic delight.</a:t>
            </a:r>
          </a:p>
          <a:p>
            <a:pPr algn="just">
              <a:spcAft>
                <a:spcPts val="1125"/>
              </a:spcAft>
            </a:pPr>
            <a:r>
              <a:rPr lang="en-US" b="0" i="0" dirty="0">
                <a:solidFill>
                  <a:srgbClr val="000000"/>
                </a:solidFill>
                <a:effectLst/>
                <a:latin typeface="Arial" panose="020B0604020202020204" pitchFamily="34" charset="0"/>
              </a:rPr>
              <a:t>Vitaly Margulis has been very fortunate as a teacher. His students have won more than a hundred prizes at international competitions over the last decades, twenty eight of them being grand prizes. He has also conducted piano workshops and seminars in Germany, Switzerland, Greece, Belgium, Portugal, Holland, France, Japan, Russia, and America.</a:t>
            </a:r>
          </a:p>
          <a:p>
            <a:pPr algn="just">
              <a:spcAft>
                <a:spcPts val="1125"/>
              </a:spcAft>
            </a:pPr>
            <a:r>
              <a:rPr lang="en-US" b="0" i="0" dirty="0" err="1">
                <a:solidFill>
                  <a:srgbClr val="000000"/>
                </a:solidFill>
                <a:effectLst/>
                <a:latin typeface="Arial" panose="020B0604020202020204" pitchFamily="34" charset="0"/>
              </a:rPr>
              <a:t>Savshinsky</a:t>
            </a:r>
            <a:r>
              <a:rPr lang="en-US" b="0" i="0" dirty="0">
                <a:solidFill>
                  <a:srgbClr val="000000"/>
                </a:solidFill>
                <a:effectLst/>
                <a:latin typeface="Arial" panose="020B0604020202020204" pitchFamily="34" charset="0"/>
              </a:rPr>
              <a:t> Internation Festival:  https://</a:t>
            </a:r>
            <a:r>
              <a:rPr lang="en-US" b="0" i="0" dirty="0" err="1">
                <a:solidFill>
                  <a:srgbClr val="000000"/>
                </a:solidFill>
                <a:effectLst/>
                <a:latin typeface="Arial" panose="020B0604020202020204" pitchFamily="34" charset="0"/>
              </a:rPr>
              <a:t>musiccompetition.info</a:t>
            </a:r>
            <a:r>
              <a:rPr lang="en-US" b="0" i="0" dirty="0">
                <a:solidFill>
                  <a:srgbClr val="000000"/>
                </a:solidFill>
                <a:effectLst/>
                <a:latin typeface="Arial" panose="020B0604020202020204" pitchFamily="34" charset="0"/>
              </a:rPr>
              <a:t>/</a:t>
            </a:r>
            <a:r>
              <a:rPr lang="en-US" b="0" i="0" dirty="0" err="1">
                <a:solidFill>
                  <a:srgbClr val="000000"/>
                </a:solidFill>
                <a:effectLst/>
                <a:latin typeface="Arial" panose="020B0604020202020204" pitchFamily="34" charset="0"/>
              </a:rPr>
              <a:t>about_eng.html</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11</a:t>
            </a:fld>
            <a:endParaRPr lang="en-US"/>
          </a:p>
        </p:txBody>
      </p:sp>
    </p:spTree>
    <p:extLst>
      <p:ext uri="{BB962C8B-B14F-4D97-AF65-F5344CB8AC3E}">
        <p14:creationId xmlns:p14="http://schemas.microsoft.com/office/powerpoint/2010/main" val="3406693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137F63-06AC-044B-8654-134AE7C3EA18}" type="slidenum">
              <a:rPr lang="en-US" smtClean="0"/>
              <a:t>12</a:t>
            </a:fld>
            <a:endParaRPr lang="en-US"/>
          </a:p>
        </p:txBody>
      </p:sp>
    </p:spTree>
    <p:extLst>
      <p:ext uri="{BB962C8B-B14F-4D97-AF65-F5344CB8AC3E}">
        <p14:creationId xmlns:p14="http://schemas.microsoft.com/office/powerpoint/2010/main" val="205408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0347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87790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64805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44798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80568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61620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65803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68489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5664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56220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6/17/25</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3789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6/17/25</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4038256008"/>
      </p:ext>
    </p:extLst>
  </p:cSld>
  <p:clrMap bg1="dk1" tx1="lt1" bg2="dk2" tx2="lt2" accent1="accent1" accent2="accent2" accent3="accent3" accent4="accent4" accent5="accent5" accent6="accent6" hlink="hlink" folHlink="folHlink"/>
  <p:sldLayoutIdLst>
    <p:sldLayoutId id="2147483737" r:id="rId1"/>
    <p:sldLayoutId id="2147483727" r:id="rId2"/>
    <p:sldLayoutId id="2147483728" r:id="rId3"/>
    <p:sldLayoutId id="2147483729" r:id="rId4"/>
    <p:sldLayoutId id="2147483730" r:id="rId5"/>
    <p:sldLayoutId id="2147483731" r:id="rId6"/>
    <p:sldLayoutId id="2147483736"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fGvWSalb3J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en.wikipedia.org/wiki/File:Joseph_Karl_Stieler%27s_Beethoven_mit_dem_Manuskript_der_Missa_solemnis.jpg"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Transcendental_%C3%89tudes" TargetMode="External"/><Relationship Id="rId3" Type="http://schemas.openxmlformats.org/officeDocument/2006/relationships/image" Target="../media/image28.png"/><Relationship Id="rId7" Type="http://schemas.openxmlformats.org/officeDocument/2006/relationships/hyperlink" Target="https://en.wikipedia.org/wiki/Carl_Czerny#cite_note-1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Carl_Czerny#cite_note-15" TargetMode="External"/><Relationship Id="rId5" Type="http://schemas.openxmlformats.org/officeDocument/2006/relationships/hyperlink" Target="https://en.wikipedia.org/wiki/Johann_Sebastian_Bach" TargetMode="External"/><Relationship Id="rId4" Type="http://schemas.openxmlformats.org/officeDocument/2006/relationships/hyperlink" Target="https://en.wikipedia.org/wiki/Ignaz_Moscheles" TargetMode="External"/><Relationship Id="rId9" Type="http://schemas.openxmlformats.org/officeDocument/2006/relationships/hyperlink" Target="https://en.wikipedia.org/wiki/Carl_Czerny#cite_note-1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jpeg"/><Relationship Id="rId7" Type="http://schemas.openxmlformats.org/officeDocument/2006/relationships/image" Target="../media/image3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18" name="Picture 17">
            <a:extLst>
              <a:ext uri="{FF2B5EF4-FFF2-40B4-BE49-F238E27FC236}">
                <a16:creationId xmlns:a16="http://schemas.microsoft.com/office/drawing/2014/main" id="{4840B4A7-275C-9EB5-1F73-79C932B79536}"/>
              </a:ext>
            </a:extLst>
          </p:cNvPr>
          <p:cNvPicPr>
            <a:picLocks noChangeAspect="1"/>
          </p:cNvPicPr>
          <p:nvPr/>
        </p:nvPicPr>
        <p:blipFill>
          <a:blip r:embed="rId3">
            <a:alphaModFix amt="60000"/>
          </a:blip>
          <a:srcRect t="5702" r="-1" b="6727"/>
          <a:stretch/>
        </p:blipFill>
        <p:spPr>
          <a:xfrm>
            <a:off x="372023" y="-1297745"/>
            <a:ext cx="12812703" cy="9453489"/>
          </a:xfrm>
          <a:prstGeom prst="rect">
            <a:avLst/>
          </a:prstGeom>
        </p:spPr>
      </p:pic>
      <p:sp>
        <p:nvSpPr>
          <p:cNvPr id="2" name="Title 1">
            <a:extLst>
              <a:ext uri="{FF2B5EF4-FFF2-40B4-BE49-F238E27FC236}">
                <a16:creationId xmlns:a16="http://schemas.microsoft.com/office/drawing/2014/main" id="{82959D5F-F98D-28D2-A50A-B6453DAF3AED}"/>
              </a:ext>
            </a:extLst>
          </p:cNvPr>
          <p:cNvSpPr>
            <a:spLocks noGrp="1"/>
          </p:cNvSpPr>
          <p:nvPr>
            <p:ph type="ctrTitle"/>
          </p:nvPr>
        </p:nvSpPr>
        <p:spPr>
          <a:xfrm>
            <a:off x="394233" y="686020"/>
            <a:ext cx="8630138" cy="2742980"/>
          </a:xfrm>
        </p:spPr>
        <p:txBody>
          <a:bodyPr>
            <a:normAutofit/>
          </a:bodyPr>
          <a:lstStyle/>
          <a:p>
            <a:r>
              <a:rPr lang="en-US" sz="6000" b="1" dirty="0">
                <a:solidFill>
                  <a:srgbClr val="FF0000"/>
                </a:solidFill>
              </a:rPr>
              <a:t>What’s Your Musical DNA?</a:t>
            </a:r>
          </a:p>
        </p:txBody>
      </p:sp>
      <p:sp>
        <p:nvSpPr>
          <p:cNvPr id="3" name="Subtitle 2">
            <a:extLst>
              <a:ext uri="{FF2B5EF4-FFF2-40B4-BE49-F238E27FC236}">
                <a16:creationId xmlns:a16="http://schemas.microsoft.com/office/drawing/2014/main" id="{07554FF3-4421-DB34-19C0-B3194E0ACCCB}"/>
              </a:ext>
            </a:extLst>
          </p:cNvPr>
          <p:cNvSpPr>
            <a:spLocks noGrp="1"/>
          </p:cNvSpPr>
          <p:nvPr>
            <p:ph type="subTitle" idx="1"/>
          </p:nvPr>
        </p:nvSpPr>
        <p:spPr>
          <a:xfrm>
            <a:off x="394233" y="3602038"/>
            <a:ext cx="8630138" cy="2569942"/>
          </a:xfrm>
        </p:spPr>
        <p:txBody>
          <a:bodyPr>
            <a:normAutofit/>
          </a:bodyPr>
          <a:lstStyle/>
          <a:p>
            <a:r>
              <a:rPr lang="en-US" sz="3200" b="1" dirty="0">
                <a:solidFill>
                  <a:srgbClr val="FF0000"/>
                </a:solidFill>
              </a:rPr>
              <a:t>A Journey through my </a:t>
            </a:r>
          </a:p>
          <a:p>
            <a:r>
              <a:rPr lang="en-US" sz="3200" b="1" dirty="0">
                <a:solidFill>
                  <a:srgbClr val="FF0000"/>
                </a:solidFill>
              </a:rPr>
              <a:t>Musical Ancestry</a:t>
            </a:r>
          </a:p>
          <a:p>
            <a:endParaRPr lang="en-US" dirty="0">
              <a:solidFill>
                <a:srgbClr val="FFFFFF"/>
              </a:solidFill>
            </a:endParaRPr>
          </a:p>
        </p:txBody>
      </p:sp>
      <p:grpSp>
        <p:nvGrpSpPr>
          <p:cNvPr id="25" name="Group 24">
            <a:extLst>
              <a:ext uri="{FF2B5EF4-FFF2-40B4-BE49-F238E27FC236}">
                <a16:creationId xmlns:a16="http://schemas.microsoft.com/office/drawing/2014/main" id="{D4433877-8295-4A0D-94F7-BFD8A63360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26" name="Oval 25">
              <a:extLst>
                <a:ext uri="{FF2B5EF4-FFF2-40B4-BE49-F238E27FC236}">
                  <a16:creationId xmlns:a16="http://schemas.microsoft.com/office/drawing/2014/main" id="{51FD208E-0612-408E-9D15-241B45325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Graphic 9">
              <a:extLst>
                <a:ext uri="{FF2B5EF4-FFF2-40B4-BE49-F238E27FC236}">
                  <a16:creationId xmlns:a16="http://schemas.microsoft.com/office/drawing/2014/main" id="{0005FEAC-EF53-4E59-AFAA-B72D0F702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8" name="Freeform: Shape 27">
              <a:extLst>
                <a:ext uri="{FF2B5EF4-FFF2-40B4-BE49-F238E27FC236}">
                  <a16:creationId xmlns:a16="http://schemas.microsoft.com/office/drawing/2014/main" id="{20D9F4E7-B583-4E44-AE18-421B268FB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9" name="Freeform: Shape 28">
              <a:extLst>
                <a:ext uri="{FF2B5EF4-FFF2-40B4-BE49-F238E27FC236}">
                  <a16:creationId xmlns:a16="http://schemas.microsoft.com/office/drawing/2014/main" id="{3C41D6DC-5CB2-4929-AAA8-328E7AA84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0" name="Graphic 9">
              <a:extLst>
                <a:ext uri="{FF2B5EF4-FFF2-40B4-BE49-F238E27FC236}">
                  <a16:creationId xmlns:a16="http://schemas.microsoft.com/office/drawing/2014/main" id="{810D7DDE-644B-4D22-86B4-C3FEDF985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Graphic 9">
              <a:extLst>
                <a:ext uri="{FF2B5EF4-FFF2-40B4-BE49-F238E27FC236}">
                  <a16:creationId xmlns:a16="http://schemas.microsoft.com/office/drawing/2014/main" id="{5777DB78-76A6-4C7E-884B-AE5A8540D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6" name="Graphic 5" descr="Piano outline">
            <a:extLst>
              <a:ext uri="{FF2B5EF4-FFF2-40B4-BE49-F238E27FC236}">
                <a16:creationId xmlns:a16="http://schemas.microsoft.com/office/drawing/2014/main" id="{79C91A4A-3682-2DEA-C18B-9A3A875583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3975" y="3143250"/>
            <a:ext cx="914400" cy="914400"/>
          </a:xfrm>
          <a:prstGeom prst="rect">
            <a:avLst/>
          </a:prstGeom>
        </p:spPr>
      </p:pic>
      <p:pic>
        <p:nvPicPr>
          <p:cNvPr id="8" name="Graphic 7" descr="Music with solid fill">
            <a:extLst>
              <a:ext uri="{FF2B5EF4-FFF2-40B4-BE49-F238E27FC236}">
                <a16:creationId xmlns:a16="http://schemas.microsoft.com/office/drawing/2014/main" id="{819DBCFB-966B-B815-2F41-B268ED1543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288047">
            <a:off x="10750486" y="2317035"/>
            <a:ext cx="973822" cy="981353"/>
          </a:xfrm>
          <a:prstGeom prst="rect">
            <a:avLst/>
          </a:prstGeom>
        </p:spPr>
      </p:pic>
      <p:pic>
        <p:nvPicPr>
          <p:cNvPr id="12" name="Graphic 11" descr="Piano with solid fill">
            <a:extLst>
              <a:ext uri="{FF2B5EF4-FFF2-40B4-BE49-F238E27FC236}">
                <a16:creationId xmlns:a16="http://schemas.microsoft.com/office/drawing/2014/main" id="{63EC9071-E3B6-CB06-F5DC-74669F6299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171792" flipH="1">
            <a:off x="7636550" y="4186610"/>
            <a:ext cx="2551306" cy="2317652"/>
          </a:xfrm>
          <a:prstGeom prst="rect">
            <a:avLst/>
          </a:prstGeom>
        </p:spPr>
      </p:pic>
      <p:pic>
        <p:nvPicPr>
          <p:cNvPr id="19" name="Graphic 18" descr="Violin with solid fill">
            <a:extLst>
              <a:ext uri="{FF2B5EF4-FFF2-40B4-BE49-F238E27FC236}">
                <a16:creationId xmlns:a16="http://schemas.microsoft.com/office/drawing/2014/main" id="{8892B01D-D432-F7B2-5DCC-B2155BD21D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736194">
            <a:off x="8024697" y="724704"/>
            <a:ext cx="1972813" cy="1840966"/>
          </a:xfrm>
          <a:prstGeom prst="rect">
            <a:avLst/>
          </a:prstGeom>
        </p:spPr>
      </p:pic>
      <p:pic>
        <p:nvPicPr>
          <p:cNvPr id="24" name="Graphic 23" descr="Harp with solid fill">
            <a:extLst>
              <a:ext uri="{FF2B5EF4-FFF2-40B4-BE49-F238E27FC236}">
                <a16:creationId xmlns:a16="http://schemas.microsoft.com/office/drawing/2014/main" id="{8CE004F5-E174-0592-AD46-B820E6022B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637355">
            <a:off x="10579318" y="4381901"/>
            <a:ext cx="1441170" cy="1462518"/>
          </a:xfrm>
          <a:prstGeom prst="rect">
            <a:avLst/>
          </a:prstGeom>
        </p:spPr>
      </p:pic>
      <p:pic>
        <p:nvPicPr>
          <p:cNvPr id="33" name="Graphic 32" descr="Music notation outline">
            <a:extLst>
              <a:ext uri="{FF2B5EF4-FFF2-40B4-BE49-F238E27FC236}">
                <a16:creationId xmlns:a16="http://schemas.microsoft.com/office/drawing/2014/main" id="{3BF81DCF-FAD9-7A7C-AD26-8FE388670F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205454">
            <a:off x="10364797" y="-369698"/>
            <a:ext cx="1837705" cy="2163463"/>
          </a:xfrm>
          <a:prstGeom prst="rect">
            <a:avLst/>
          </a:prstGeom>
        </p:spPr>
      </p:pic>
      <p:pic>
        <p:nvPicPr>
          <p:cNvPr id="35" name="Graphic 34" descr="Guitar with solid fill">
            <a:extLst>
              <a:ext uri="{FF2B5EF4-FFF2-40B4-BE49-F238E27FC236}">
                <a16:creationId xmlns:a16="http://schemas.microsoft.com/office/drawing/2014/main" id="{12D639B2-D2A7-54F9-5CD6-CCA7C3B94A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481330">
            <a:off x="2673425" y="4679514"/>
            <a:ext cx="1551731" cy="2136145"/>
          </a:xfrm>
          <a:prstGeom prst="rect">
            <a:avLst/>
          </a:prstGeom>
        </p:spPr>
      </p:pic>
      <p:pic>
        <p:nvPicPr>
          <p:cNvPr id="48" name="Graphic 47" descr="Badge Copyright with solid fill">
            <a:extLst>
              <a:ext uri="{FF2B5EF4-FFF2-40B4-BE49-F238E27FC236}">
                <a16:creationId xmlns:a16="http://schemas.microsoft.com/office/drawing/2014/main" id="{A332A829-805C-D196-1CC3-19BF94D4CE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47367" y="6445932"/>
            <a:ext cx="451439" cy="400079"/>
          </a:xfrm>
          <a:prstGeom prst="rect">
            <a:avLst/>
          </a:prstGeom>
        </p:spPr>
      </p:pic>
      <p:sp>
        <p:nvSpPr>
          <p:cNvPr id="58" name="TextBox 57">
            <a:extLst>
              <a:ext uri="{FF2B5EF4-FFF2-40B4-BE49-F238E27FC236}">
                <a16:creationId xmlns:a16="http://schemas.microsoft.com/office/drawing/2014/main" id="{5009B2B1-78A5-6871-2166-7CFDF8CFFA88}"/>
              </a:ext>
            </a:extLst>
          </p:cNvPr>
          <p:cNvSpPr txBox="1"/>
          <p:nvPr/>
        </p:nvSpPr>
        <p:spPr>
          <a:xfrm>
            <a:off x="700633" y="6280988"/>
            <a:ext cx="2968305" cy="369332"/>
          </a:xfrm>
          <a:prstGeom prst="rect">
            <a:avLst/>
          </a:prstGeom>
          <a:noFill/>
        </p:spPr>
        <p:txBody>
          <a:bodyPr wrap="square" rtlCol="0">
            <a:spAutoFit/>
          </a:bodyPr>
          <a:lstStyle/>
          <a:p>
            <a:r>
              <a:rPr lang="en-US" b="1" dirty="0">
                <a:solidFill>
                  <a:srgbClr val="C00000"/>
                </a:solidFill>
              </a:rPr>
              <a:t>Anli Lin Tong  2025</a:t>
            </a:r>
            <a:r>
              <a:rPr lang="en-US" b="1" dirty="0"/>
              <a:t> </a:t>
            </a:r>
          </a:p>
        </p:txBody>
      </p:sp>
    </p:spTree>
    <p:extLst>
      <p:ext uri="{BB962C8B-B14F-4D97-AF65-F5344CB8AC3E}">
        <p14:creationId xmlns:p14="http://schemas.microsoft.com/office/powerpoint/2010/main" val="3430408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9AF6-B89E-D020-C971-BBF533E593E8}"/>
              </a:ext>
            </a:extLst>
          </p:cNvPr>
          <p:cNvSpPr>
            <a:spLocks noGrp="1"/>
          </p:cNvSpPr>
          <p:nvPr>
            <p:ph type="title"/>
          </p:nvPr>
        </p:nvSpPr>
        <p:spPr/>
        <p:txBody>
          <a:bodyPr>
            <a:normAutofit/>
          </a:bodyPr>
          <a:lstStyle/>
          <a:p>
            <a:r>
              <a:rPr lang="en-US" sz="3600" b="1" dirty="0">
                <a:solidFill>
                  <a:srgbClr val="FF0000"/>
                </a:solidFill>
                <a:highlight>
                  <a:srgbClr val="FFFF00"/>
                </a:highlight>
              </a:rPr>
              <a:t>Martin Canin 1930-2019</a:t>
            </a:r>
            <a:br>
              <a:rPr lang="en-US" sz="3600" b="1" dirty="0">
                <a:solidFill>
                  <a:srgbClr val="FF0000"/>
                </a:solidFill>
                <a:highlight>
                  <a:srgbClr val="FFFF00"/>
                </a:highlight>
              </a:rPr>
            </a:br>
            <a:r>
              <a:rPr lang="en-US" sz="3600" b="1" dirty="0">
                <a:solidFill>
                  <a:srgbClr val="FF0000"/>
                </a:solidFill>
                <a:highlight>
                  <a:srgbClr val="FFFF00"/>
                </a:highlight>
              </a:rPr>
              <a:t>(U.S.A) The Juilliard School</a:t>
            </a:r>
          </a:p>
        </p:txBody>
      </p:sp>
      <p:sp>
        <p:nvSpPr>
          <p:cNvPr id="3" name="Content Placeholder 2">
            <a:extLst>
              <a:ext uri="{FF2B5EF4-FFF2-40B4-BE49-F238E27FC236}">
                <a16:creationId xmlns:a16="http://schemas.microsoft.com/office/drawing/2014/main" id="{3EACC84F-771F-D4B1-62EE-D3A0796A86EC}"/>
              </a:ext>
            </a:extLst>
          </p:cNvPr>
          <p:cNvSpPr>
            <a:spLocks noGrp="1"/>
          </p:cNvSpPr>
          <p:nvPr>
            <p:ph idx="1"/>
          </p:nvPr>
        </p:nvSpPr>
        <p:spPr>
          <a:xfrm>
            <a:off x="457200" y="2096712"/>
            <a:ext cx="7685037" cy="4761287"/>
          </a:xfrm>
        </p:spPr>
        <p:txBody>
          <a:bodyPr>
            <a:normAutofit/>
          </a:bodyPr>
          <a:lstStyle/>
          <a:p>
            <a:pPr marL="0" indent="0">
              <a:buNone/>
            </a:pPr>
            <a:r>
              <a:rPr lang="en-US" dirty="0">
                <a:solidFill>
                  <a:srgbClr val="FF0000"/>
                </a:solidFill>
                <a:highlight>
                  <a:srgbClr val="FFFF00"/>
                </a:highlight>
              </a:rPr>
              <a:t>Student of </a:t>
            </a:r>
            <a:r>
              <a:rPr lang="en-US" b="1" dirty="0">
                <a:solidFill>
                  <a:srgbClr val="FF0000"/>
                </a:solidFill>
                <a:highlight>
                  <a:srgbClr val="FFFF00"/>
                </a:highlight>
              </a:rPr>
              <a:t>Rosina </a:t>
            </a:r>
            <a:r>
              <a:rPr lang="en-US" b="1" dirty="0" err="1">
                <a:solidFill>
                  <a:srgbClr val="FF0000"/>
                </a:solidFill>
                <a:highlight>
                  <a:srgbClr val="FFFF00"/>
                </a:highlight>
              </a:rPr>
              <a:t>Lhevinne</a:t>
            </a:r>
            <a:r>
              <a:rPr lang="en-US" dirty="0">
                <a:solidFill>
                  <a:srgbClr val="FF0000"/>
                </a:solidFill>
                <a:highlight>
                  <a:srgbClr val="FFFF00"/>
                </a:highlight>
              </a:rPr>
              <a:t>; Assistant to </a:t>
            </a:r>
            <a:r>
              <a:rPr lang="en-US" dirty="0" err="1">
                <a:solidFill>
                  <a:srgbClr val="FF0000"/>
                </a:solidFill>
                <a:highlight>
                  <a:srgbClr val="FFFF00"/>
                </a:highlight>
              </a:rPr>
              <a:t>Lhevinne</a:t>
            </a:r>
            <a:r>
              <a:rPr lang="en-US" dirty="0">
                <a:solidFill>
                  <a:srgbClr val="FF0000"/>
                </a:solidFill>
                <a:highlight>
                  <a:srgbClr val="FFFF00"/>
                </a:highlight>
              </a:rPr>
              <a:t> at Juilliard until her death and assumed her class at Juilliard. </a:t>
            </a:r>
          </a:p>
          <a:p>
            <a:pPr marL="0" indent="0">
              <a:buNone/>
            </a:pPr>
            <a:endParaRPr lang="en-US" dirty="0">
              <a:solidFill>
                <a:srgbClr val="FF0000"/>
              </a:solidFill>
              <a:highlight>
                <a:srgbClr val="FFFF00"/>
              </a:highlight>
            </a:endParaRPr>
          </a:p>
          <a:p>
            <a:pPr marL="0" indent="0">
              <a:buNone/>
            </a:pPr>
            <a:endParaRPr lang="en-US" dirty="0">
              <a:solidFill>
                <a:srgbClr val="FF0000"/>
              </a:solidFill>
              <a:highlight>
                <a:srgbClr val="FFFF00"/>
              </a:highlight>
            </a:endParaRPr>
          </a:p>
          <a:p>
            <a:pPr marL="0" indent="0">
              <a:buNone/>
            </a:pPr>
            <a:r>
              <a:rPr lang="en-US" sz="3600" dirty="0">
                <a:solidFill>
                  <a:srgbClr val="0070C0"/>
                </a:solidFill>
                <a:highlight>
                  <a:srgbClr val="FFFF00"/>
                </a:highlight>
              </a:rPr>
              <a:t>Rosina </a:t>
            </a:r>
            <a:r>
              <a:rPr lang="en-US" sz="3600" dirty="0" err="1">
                <a:solidFill>
                  <a:srgbClr val="0070C0"/>
                </a:solidFill>
                <a:highlight>
                  <a:srgbClr val="FFFF00"/>
                </a:highlight>
              </a:rPr>
              <a:t>Lhevinne</a:t>
            </a:r>
            <a:r>
              <a:rPr lang="en-US" sz="3600" dirty="0">
                <a:solidFill>
                  <a:srgbClr val="0070C0"/>
                </a:solidFill>
                <a:highlight>
                  <a:srgbClr val="FFFF00"/>
                </a:highlight>
              </a:rPr>
              <a:t> </a:t>
            </a:r>
            <a:r>
              <a:rPr lang="en-US" dirty="0">
                <a:solidFill>
                  <a:srgbClr val="0070C0"/>
                </a:solidFill>
                <a:highlight>
                  <a:srgbClr val="FFFF00"/>
                </a:highlight>
              </a:rPr>
              <a:t> </a:t>
            </a:r>
          </a:p>
          <a:p>
            <a:pPr marL="0" indent="0">
              <a:buNone/>
            </a:pPr>
            <a:r>
              <a:rPr lang="en-US" dirty="0">
                <a:solidFill>
                  <a:srgbClr val="0070C0"/>
                </a:solidFill>
                <a:highlight>
                  <a:srgbClr val="FFFF00"/>
                </a:highlight>
              </a:rPr>
              <a:t>-1880 Kiev, Russian Empire – 1976 New York City</a:t>
            </a:r>
          </a:p>
          <a:p>
            <a:pPr marL="0" indent="0">
              <a:buNone/>
            </a:pPr>
            <a:r>
              <a:rPr lang="en-US" dirty="0">
                <a:solidFill>
                  <a:srgbClr val="0070C0"/>
                </a:solidFill>
                <a:highlight>
                  <a:srgbClr val="FFFF00"/>
                </a:highlight>
                <a:latin typeface="Arial" panose="020B0604020202020204" pitchFamily="34" charset="0"/>
              </a:rPr>
              <a:t>-Studied with and later married </a:t>
            </a:r>
            <a:r>
              <a:rPr lang="en-US" sz="2400" b="1" i="0" dirty="0">
                <a:solidFill>
                  <a:srgbClr val="0070C0"/>
                </a:solidFill>
                <a:effectLst/>
                <a:highlight>
                  <a:srgbClr val="FFFF00"/>
                </a:highlight>
                <a:latin typeface="Arial" panose="020B0604020202020204" pitchFamily="34" charset="0"/>
              </a:rPr>
              <a:t>Josef </a:t>
            </a:r>
            <a:r>
              <a:rPr lang="en-US" sz="2400" b="1" i="0" dirty="0" err="1">
                <a:solidFill>
                  <a:srgbClr val="0070C0"/>
                </a:solidFill>
                <a:effectLst/>
                <a:highlight>
                  <a:srgbClr val="FFFF00"/>
                </a:highlight>
                <a:latin typeface="Arial" panose="020B0604020202020204" pitchFamily="34" charset="0"/>
              </a:rPr>
              <a:t>Lhévinne</a:t>
            </a:r>
            <a:r>
              <a:rPr lang="en-US" sz="2400" b="1" baseline="30000" dirty="0">
                <a:solidFill>
                  <a:srgbClr val="0070C0"/>
                </a:solidFill>
                <a:highlight>
                  <a:srgbClr val="FFFF00"/>
                </a:highlight>
                <a:latin typeface="Arial" panose="020B0604020202020204" pitchFamily="34" charset="0"/>
              </a:rPr>
              <a:t> (</a:t>
            </a:r>
            <a:r>
              <a:rPr lang="en-US" i="0" dirty="0">
                <a:solidFill>
                  <a:srgbClr val="0070C0"/>
                </a:solidFill>
                <a:effectLst/>
                <a:highlight>
                  <a:srgbClr val="FFFF00"/>
                </a:highlight>
                <a:latin typeface="Arial" panose="020B0604020202020204" pitchFamily="34" charset="0"/>
              </a:rPr>
              <a:t>1874 – 1944)</a:t>
            </a:r>
          </a:p>
          <a:p>
            <a:pPr>
              <a:buFontTx/>
              <a:buChar char="-"/>
            </a:pPr>
            <a:r>
              <a:rPr lang="en-US" dirty="0">
                <a:solidFill>
                  <a:srgbClr val="0070C0"/>
                </a:solidFill>
                <a:highlight>
                  <a:srgbClr val="FFFF00"/>
                </a:highlight>
                <a:latin typeface="Arial" panose="020B0604020202020204" pitchFamily="34" charset="0"/>
              </a:rPr>
              <a:t>Studied with </a:t>
            </a:r>
            <a:r>
              <a:rPr lang="en-US" b="1" dirty="0">
                <a:solidFill>
                  <a:srgbClr val="0070C0"/>
                </a:solidFill>
                <a:highlight>
                  <a:srgbClr val="FFFF00"/>
                </a:highlight>
                <a:latin typeface="Arial" panose="020B0604020202020204" pitchFamily="34" charset="0"/>
              </a:rPr>
              <a:t>Vasily Safonov  </a:t>
            </a:r>
            <a:r>
              <a:rPr lang="en-US" dirty="0">
                <a:solidFill>
                  <a:srgbClr val="0070C0"/>
                </a:solidFill>
                <a:highlight>
                  <a:srgbClr val="FFFF00"/>
                </a:highlight>
                <a:latin typeface="Arial" panose="020B0604020202020204" pitchFamily="34" charset="0"/>
              </a:rPr>
              <a:t>at Moscow Conservatory</a:t>
            </a:r>
          </a:p>
          <a:p>
            <a:pPr>
              <a:buFontTx/>
              <a:buChar char="-"/>
            </a:pPr>
            <a:r>
              <a:rPr lang="en-US" b="1" dirty="0">
                <a:solidFill>
                  <a:srgbClr val="0070C0"/>
                </a:solidFill>
                <a:highlight>
                  <a:srgbClr val="FFFF00"/>
                </a:highlight>
                <a:latin typeface="Arial" panose="020B0604020202020204" pitchFamily="34" charset="0"/>
              </a:rPr>
              <a:t>Vasily Safonov </a:t>
            </a:r>
            <a:r>
              <a:rPr lang="en-US" dirty="0">
                <a:solidFill>
                  <a:srgbClr val="0070C0"/>
                </a:solidFill>
                <a:highlight>
                  <a:srgbClr val="FFFF00"/>
                </a:highlight>
                <a:latin typeface="Arial" panose="020B0604020202020204" pitchFamily="34" charset="0"/>
              </a:rPr>
              <a:t>(1852-1918) </a:t>
            </a:r>
          </a:p>
          <a:p>
            <a:pPr>
              <a:buFontTx/>
              <a:buChar char="-"/>
            </a:pPr>
            <a:r>
              <a:rPr lang="en-US" b="1" dirty="0" err="1">
                <a:solidFill>
                  <a:srgbClr val="0070C0"/>
                </a:solidFill>
                <a:highlight>
                  <a:srgbClr val="FFFF00"/>
                </a:highlight>
                <a:latin typeface="Arial" panose="020B0604020202020204" pitchFamily="34" charset="0"/>
              </a:rPr>
              <a:t>Safanov</a:t>
            </a:r>
            <a:r>
              <a:rPr lang="en-US" b="1" dirty="0">
                <a:solidFill>
                  <a:srgbClr val="0070C0"/>
                </a:solidFill>
                <a:highlight>
                  <a:srgbClr val="FFFF00"/>
                </a:highlight>
                <a:latin typeface="Arial" panose="020B0604020202020204" pitchFamily="34" charset="0"/>
              </a:rPr>
              <a:t> </a:t>
            </a:r>
            <a:r>
              <a:rPr lang="en-US" dirty="0">
                <a:solidFill>
                  <a:srgbClr val="0070C0"/>
                </a:solidFill>
                <a:highlight>
                  <a:srgbClr val="FFFF00"/>
                </a:highlight>
                <a:latin typeface="Arial" panose="020B0604020202020204" pitchFamily="34" charset="0"/>
              </a:rPr>
              <a:t>studied with </a:t>
            </a:r>
            <a:r>
              <a:rPr lang="en-US" sz="2800" b="1" dirty="0">
                <a:solidFill>
                  <a:srgbClr val="0070C0"/>
                </a:solidFill>
                <a:highlight>
                  <a:srgbClr val="FFFF00"/>
                </a:highlight>
                <a:latin typeface="Arial" panose="020B0604020202020204" pitchFamily="34" charset="0"/>
              </a:rPr>
              <a:t>Leschetizky </a:t>
            </a:r>
            <a:endParaRPr lang="en-US" dirty="0">
              <a:solidFill>
                <a:srgbClr val="0070C0"/>
              </a:solidFill>
              <a:highlight>
                <a:srgbClr val="FFFF00"/>
              </a:highlight>
            </a:endParaRPr>
          </a:p>
        </p:txBody>
      </p:sp>
      <p:pic>
        <p:nvPicPr>
          <p:cNvPr id="6" name="Picture 5" descr="A person in a suit and tie holding his chin&#10;&#10;AI-generated content may be incorrect.">
            <a:extLst>
              <a:ext uri="{FF2B5EF4-FFF2-40B4-BE49-F238E27FC236}">
                <a16:creationId xmlns:a16="http://schemas.microsoft.com/office/drawing/2014/main" id="{BFDCEE8A-EFC4-FD93-1455-72979679A86A}"/>
              </a:ext>
            </a:extLst>
          </p:cNvPr>
          <p:cNvPicPr>
            <a:picLocks noChangeAspect="1"/>
          </p:cNvPicPr>
          <p:nvPr/>
        </p:nvPicPr>
        <p:blipFill>
          <a:blip r:embed="rId3"/>
          <a:stretch>
            <a:fillRect/>
          </a:stretch>
        </p:blipFill>
        <p:spPr>
          <a:xfrm>
            <a:off x="8142237" y="6655"/>
            <a:ext cx="3759200" cy="4180114"/>
          </a:xfrm>
          <a:prstGeom prst="rect">
            <a:avLst/>
          </a:prstGeom>
        </p:spPr>
      </p:pic>
      <p:pic>
        <p:nvPicPr>
          <p:cNvPr id="8" name="Picture 7" descr="A person and person in a suit&#10;&#10;AI-generated content may be incorrect.">
            <a:extLst>
              <a:ext uri="{FF2B5EF4-FFF2-40B4-BE49-F238E27FC236}">
                <a16:creationId xmlns:a16="http://schemas.microsoft.com/office/drawing/2014/main" id="{74EC3563-585B-FE1A-25C6-778FC2C80E95}"/>
              </a:ext>
            </a:extLst>
          </p:cNvPr>
          <p:cNvPicPr>
            <a:picLocks noChangeAspect="1"/>
          </p:cNvPicPr>
          <p:nvPr/>
        </p:nvPicPr>
        <p:blipFill>
          <a:blip r:embed="rId4"/>
          <a:stretch>
            <a:fillRect/>
          </a:stretch>
        </p:blipFill>
        <p:spPr>
          <a:xfrm>
            <a:off x="6096000" y="2496457"/>
            <a:ext cx="1901371" cy="2110315"/>
          </a:xfrm>
          <a:prstGeom prst="rect">
            <a:avLst/>
          </a:prstGeom>
        </p:spPr>
      </p:pic>
      <p:pic>
        <p:nvPicPr>
          <p:cNvPr id="10" name="Picture 9" descr="A person and person standing next to a piano&#10;&#10;AI-generated content may be incorrect.">
            <a:extLst>
              <a:ext uri="{FF2B5EF4-FFF2-40B4-BE49-F238E27FC236}">
                <a16:creationId xmlns:a16="http://schemas.microsoft.com/office/drawing/2014/main" id="{85A06AAB-1BC5-0575-53DB-04AC0FCC17A1}"/>
              </a:ext>
            </a:extLst>
          </p:cNvPr>
          <p:cNvPicPr>
            <a:picLocks noChangeAspect="1"/>
          </p:cNvPicPr>
          <p:nvPr/>
        </p:nvPicPr>
        <p:blipFill>
          <a:blip r:embed="rId5"/>
          <a:stretch>
            <a:fillRect/>
          </a:stretch>
        </p:blipFill>
        <p:spPr>
          <a:xfrm>
            <a:off x="9494521" y="4308688"/>
            <a:ext cx="1600199" cy="2427391"/>
          </a:xfrm>
          <a:prstGeom prst="rect">
            <a:avLst/>
          </a:prstGeom>
        </p:spPr>
      </p:pic>
    </p:spTree>
    <p:extLst>
      <p:ext uri="{BB962C8B-B14F-4D97-AF65-F5344CB8AC3E}">
        <p14:creationId xmlns:p14="http://schemas.microsoft.com/office/powerpoint/2010/main" val="306073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5F12-B11F-9F73-D4E7-9E08A4E39A5D}"/>
              </a:ext>
            </a:extLst>
          </p:cNvPr>
          <p:cNvSpPr>
            <a:spLocks noGrp="1"/>
          </p:cNvSpPr>
          <p:nvPr>
            <p:ph type="title"/>
          </p:nvPr>
        </p:nvSpPr>
        <p:spPr>
          <a:xfrm>
            <a:off x="281354" y="182881"/>
            <a:ext cx="11370715" cy="1810732"/>
          </a:xfrm>
        </p:spPr>
        <p:txBody>
          <a:bodyPr>
            <a:normAutofit/>
          </a:bodyPr>
          <a:lstStyle/>
          <a:p>
            <a:r>
              <a:rPr lang="en-US" b="1" dirty="0">
                <a:solidFill>
                  <a:srgbClr val="0070C0"/>
                </a:solidFill>
                <a:highlight>
                  <a:srgbClr val="FFFF00"/>
                </a:highlight>
              </a:rPr>
              <a:t>Vitaly Margulis (1928-2011)</a:t>
            </a:r>
            <a:br>
              <a:rPr lang="en-US" b="1" dirty="0">
                <a:solidFill>
                  <a:srgbClr val="0070C0"/>
                </a:solidFill>
                <a:highlight>
                  <a:srgbClr val="FFFF00"/>
                </a:highlight>
              </a:rPr>
            </a:br>
            <a:r>
              <a:rPr lang="en-US" sz="4000" b="1" dirty="0">
                <a:solidFill>
                  <a:srgbClr val="0070C0"/>
                </a:solidFill>
                <a:highlight>
                  <a:srgbClr val="FFFF00"/>
                </a:highlight>
              </a:rPr>
              <a:t>Ukraine – Russia – Germany – U.S.A</a:t>
            </a:r>
            <a:r>
              <a:rPr lang="en-US" sz="4000" dirty="0">
                <a:solidFill>
                  <a:srgbClr val="0070C0"/>
                </a:solidFill>
                <a:highlight>
                  <a:srgbClr val="FFFF00"/>
                </a:highlight>
              </a:rPr>
              <a:t>. </a:t>
            </a:r>
          </a:p>
        </p:txBody>
      </p:sp>
      <p:pic>
        <p:nvPicPr>
          <p:cNvPr id="4" name="Content Placeholder 3">
            <a:extLst>
              <a:ext uri="{FF2B5EF4-FFF2-40B4-BE49-F238E27FC236}">
                <a16:creationId xmlns:a16="http://schemas.microsoft.com/office/drawing/2014/main" id="{57A1D3C3-2F99-8E39-A4C4-2D77B3246637}"/>
              </a:ext>
            </a:extLst>
          </p:cNvPr>
          <p:cNvPicPr>
            <a:picLocks noGrp="1" noChangeAspect="1"/>
          </p:cNvPicPr>
          <p:nvPr>
            <p:ph idx="1"/>
          </p:nvPr>
        </p:nvPicPr>
        <p:blipFill>
          <a:blip r:embed="rId3"/>
          <a:stretch>
            <a:fillRect/>
          </a:stretch>
        </p:blipFill>
        <p:spPr>
          <a:xfrm>
            <a:off x="5872258" y="4038197"/>
            <a:ext cx="3226526" cy="2548838"/>
          </a:xfrm>
          <a:prstGeom prst="rect">
            <a:avLst/>
          </a:prstGeom>
        </p:spPr>
      </p:pic>
      <p:pic>
        <p:nvPicPr>
          <p:cNvPr id="2051" name="Picture 3">
            <a:extLst>
              <a:ext uri="{FF2B5EF4-FFF2-40B4-BE49-F238E27FC236}">
                <a16:creationId xmlns:a16="http://schemas.microsoft.com/office/drawing/2014/main" id="{200D2DAC-D682-883A-65D9-E1B994235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53" y="1993613"/>
            <a:ext cx="4781006" cy="4864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D80830-4CD6-CE89-61F4-7B8F93599482}"/>
              </a:ext>
            </a:extLst>
          </p:cNvPr>
          <p:cNvSpPr txBox="1"/>
          <p:nvPr/>
        </p:nvSpPr>
        <p:spPr>
          <a:xfrm>
            <a:off x="5669279" y="2364378"/>
            <a:ext cx="6152607" cy="1323439"/>
          </a:xfrm>
          <a:prstGeom prst="rect">
            <a:avLst/>
          </a:prstGeom>
          <a:noFill/>
        </p:spPr>
        <p:txBody>
          <a:bodyPr wrap="square" rtlCol="0">
            <a:spAutoFit/>
          </a:bodyPr>
          <a:lstStyle/>
          <a:p>
            <a:r>
              <a:rPr lang="en-US" sz="1600" dirty="0">
                <a:solidFill>
                  <a:srgbClr val="FF0000"/>
                </a:solidFill>
                <a:highlight>
                  <a:srgbClr val="FFFF00"/>
                </a:highlight>
              </a:rPr>
              <a:t>Early studies with his father who was a student of Alexander Skryabin</a:t>
            </a:r>
          </a:p>
          <a:p>
            <a:r>
              <a:rPr lang="en-US" sz="1600" dirty="0">
                <a:solidFill>
                  <a:srgbClr val="FF0000"/>
                </a:solidFill>
                <a:highlight>
                  <a:srgbClr val="FFFF00"/>
                </a:highlight>
              </a:rPr>
              <a:t>Later studies were with the </a:t>
            </a:r>
            <a:r>
              <a:rPr lang="en-US" sz="1600" b="0" i="0" dirty="0">
                <a:solidFill>
                  <a:srgbClr val="FF0000"/>
                </a:solidFill>
                <a:effectLst/>
                <a:highlight>
                  <a:srgbClr val="FFFF00"/>
                </a:highlight>
                <a:latin typeface="Open Sans" panose="020B0606030504020204" pitchFamily="34" charset="0"/>
              </a:rPr>
              <a:t>outstanding teacher-methodologist, pianist, professor of the Leningrad Conservatory — </a:t>
            </a:r>
            <a:r>
              <a:rPr lang="en-US" sz="1600" b="0" i="0" dirty="0" err="1">
                <a:solidFill>
                  <a:srgbClr val="FF0000"/>
                </a:solidFill>
                <a:effectLst/>
                <a:highlight>
                  <a:srgbClr val="FFFF00"/>
                </a:highlight>
                <a:latin typeface="Open Sans" panose="020B0606030504020204" pitchFamily="34" charset="0"/>
              </a:rPr>
              <a:t>Samariy</a:t>
            </a:r>
            <a:r>
              <a:rPr lang="en-US" sz="1600" b="0" i="0" dirty="0">
                <a:solidFill>
                  <a:srgbClr val="FF0000"/>
                </a:solidFill>
                <a:effectLst/>
                <a:highlight>
                  <a:srgbClr val="FFFF00"/>
                </a:highlight>
                <a:latin typeface="Open Sans" panose="020B0606030504020204" pitchFamily="34" charset="0"/>
              </a:rPr>
              <a:t> Ilyich </a:t>
            </a:r>
            <a:r>
              <a:rPr lang="en-US" sz="1600" b="0" i="0" dirty="0" err="1">
                <a:solidFill>
                  <a:srgbClr val="FF0000"/>
                </a:solidFill>
                <a:effectLst/>
                <a:highlight>
                  <a:srgbClr val="FFFF00"/>
                </a:highlight>
                <a:latin typeface="Open Sans" panose="020B0606030504020204" pitchFamily="34" charset="0"/>
              </a:rPr>
              <a:t>Savshinsky</a:t>
            </a:r>
            <a:r>
              <a:rPr lang="en-US" sz="1600" b="0" i="0" dirty="0">
                <a:solidFill>
                  <a:srgbClr val="FF0000"/>
                </a:solidFill>
                <a:effectLst/>
                <a:highlight>
                  <a:srgbClr val="FFFF00"/>
                </a:highlight>
                <a:latin typeface="Open Sans" panose="020B0606030504020204" pitchFamily="34" charset="0"/>
              </a:rPr>
              <a:t>, the founder of the Special Music School at the Leningrad Conservatory</a:t>
            </a:r>
            <a:r>
              <a:rPr lang="en-US" sz="1400" b="0" i="0" dirty="0">
                <a:solidFill>
                  <a:srgbClr val="FF0000"/>
                </a:solidFill>
                <a:effectLst/>
                <a:highlight>
                  <a:srgbClr val="FFFF00"/>
                </a:highlight>
                <a:latin typeface="Open Sans" panose="020B0606030504020204" pitchFamily="34" charset="0"/>
              </a:rPr>
              <a:t>.</a:t>
            </a:r>
            <a:endParaRPr lang="en-US" sz="1400" dirty="0">
              <a:solidFill>
                <a:srgbClr val="FF0000"/>
              </a:solidFill>
              <a:highlight>
                <a:srgbClr val="FFFF00"/>
              </a:highlight>
            </a:endParaRPr>
          </a:p>
        </p:txBody>
      </p:sp>
    </p:spTree>
    <p:extLst>
      <p:ext uri="{BB962C8B-B14F-4D97-AF65-F5344CB8AC3E}">
        <p14:creationId xmlns:p14="http://schemas.microsoft.com/office/powerpoint/2010/main" val="261993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8D6B-C30B-F644-B9CF-B395A6E33887}"/>
              </a:ext>
            </a:extLst>
          </p:cNvPr>
          <p:cNvSpPr>
            <a:spLocks noGrp="1"/>
          </p:cNvSpPr>
          <p:nvPr>
            <p:ph type="title"/>
          </p:nvPr>
        </p:nvSpPr>
        <p:spPr>
          <a:xfrm>
            <a:off x="457199" y="307498"/>
            <a:ext cx="7685037" cy="800588"/>
          </a:xfrm>
        </p:spPr>
        <p:txBody>
          <a:bodyPr/>
          <a:lstStyle/>
          <a:p>
            <a:r>
              <a:rPr lang="en-US" dirty="0">
                <a:solidFill>
                  <a:srgbClr val="FF0000"/>
                </a:solidFill>
                <a:highlight>
                  <a:srgbClr val="FFFF00"/>
                </a:highlight>
              </a:rPr>
              <a:t> Earl Wild (U.S.A. 1915-2010)</a:t>
            </a:r>
          </a:p>
        </p:txBody>
      </p:sp>
      <p:sp>
        <p:nvSpPr>
          <p:cNvPr id="3" name="Content Placeholder 2">
            <a:extLst>
              <a:ext uri="{FF2B5EF4-FFF2-40B4-BE49-F238E27FC236}">
                <a16:creationId xmlns:a16="http://schemas.microsoft.com/office/drawing/2014/main" id="{40A7FA85-84B3-30D5-42F0-33EAA910C9A2}"/>
              </a:ext>
            </a:extLst>
          </p:cNvPr>
          <p:cNvSpPr>
            <a:spLocks noGrp="1"/>
          </p:cNvSpPr>
          <p:nvPr>
            <p:ph idx="1"/>
          </p:nvPr>
        </p:nvSpPr>
        <p:spPr>
          <a:xfrm>
            <a:off x="457200" y="1108086"/>
            <a:ext cx="7685037" cy="4891921"/>
          </a:xfrm>
        </p:spPr>
        <p:txBody>
          <a:bodyPr/>
          <a:lstStyle/>
          <a:p>
            <a:r>
              <a:rPr lang="en-US" i="1" dirty="0">
                <a:solidFill>
                  <a:srgbClr val="0070C0"/>
                </a:solidFill>
                <a:highlight>
                  <a:srgbClr val="FFFF00"/>
                </a:highlight>
              </a:rPr>
              <a:t>Earl Wild (November 26, 1915 – January 23, 2010) was a celebrated  American pianist known for his transcriptions of jazz and classical music who had performed for four consecutive American presidents.  </a:t>
            </a:r>
            <a:endParaRPr lang="en-US" i="1" dirty="0"/>
          </a:p>
        </p:txBody>
      </p:sp>
      <p:pic>
        <p:nvPicPr>
          <p:cNvPr id="5" name="Graphic 4" descr="Back outline">
            <a:extLst>
              <a:ext uri="{FF2B5EF4-FFF2-40B4-BE49-F238E27FC236}">
                <a16:creationId xmlns:a16="http://schemas.microsoft.com/office/drawing/2014/main" id="{239FD039-5ACF-21B2-7461-F74387543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390" y="2201098"/>
            <a:ext cx="914400" cy="914400"/>
          </a:xfrm>
          <a:prstGeom prst="rect">
            <a:avLst/>
          </a:prstGeom>
        </p:spPr>
      </p:pic>
      <p:sp>
        <p:nvSpPr>
          <p:cNvPr id="6" name="TextBox 5">
            <a:extLst>
              <a:ext uri="{FF2B5EF4-FFF2-40B4-BE49-F238E27FC236}">
                <a16:creationId xmlns:a16="http://schemas.microsoft.com/office/drawing/2014/main" id="{B1B83D06-D4F1-9B1B-7378-A53F68815BB7}"/>
              </a:ext>
            </a:extLst>
          </p:cNvPr>
          <p:cNvSpPr txBox="1"/>
          <p:nvPr/>
        </p:nvSpPr>
        <p:spPr>
          <a:xfrm>
            <a:off x="1578791" y="2143113"/>
            <a:ext cx="6663219" cy="3693319"/>
          </a:xfrm>
          <a:prstGeom prst="rect">
            <a:avLst/>
          </a:prstGeom>
          <a:noFill/>
        </p:spPr>
        <p:txBody>
          <a:bodyPr wrap="square" rtlCol="0">
            <a:spAutoFit/>
          </a:bodyPr>
          <a:lstStyle/>
          <a:p>
            <a:r>
              <a:rPr lang="en-US" dirty="0">
                <a:solidFill>
                  <a:srgbClr val="FF0000"/>
                </a:solidFill>
                <a:highlight>
                  <a:srgbClr val="FFFF00"/>
                </a:highlight>
              </a:rPr>
              <a:t>studied with Egon </a:t>
            </a:r>
            <a:r>
              <a:rPr lang="en-US" sz="2800" dirty="0">
                <a:solidFill>
                  <a:srgbClr val="FF0000"/>
                </a:solidFill>
                <a:highlight>
                  <a:srgbClr val="FFFF00"/>
                </a:highlight>
              </a:rPr>
              <a:t>Petri</a:t>
            </a:r>
          </a:p>
          <a:p>
            <a:r>
              <a:rPr lang="en-US" dirty="0">
                <a:solidFill>
                  <a:srgbClr val="FF0000"/>
                </a:solidFill>
                <a:highlight>
                  <a:srgbClr val="FFFF00"/>
                </a:highlight>
              </a:rPr>
              <a:t>(Dutch-American pianist 1881-1962)</a:t>
            </a:r>
          </a:p>
          <a:p>
            <a:endParaRPr lang="en-US" dirty="0">
              <a:solidFill>
                <a:srgbClr val="FF0000"/>
              </a:solidFill>
              <a:highlight>
                <a:srgbClr val="FFFF00"/>
              </a:highlight>
            </a:endParaRPr>
          </a:p>
          <a:p>
            <a:r>
              <a:rPr lang="en-US" dirty="0">
                <a:solidFill>
                  <a:srgbClr val="FF0000"/>
                </a:solidFill>
                <a:highlight>
                  <a:srgbClr val="FFFF00"/>
                </a:highlight>
              </a:rPr>
              <a:t>Petri studied with </a:t>
            </a:r>
            <a:r>
              <a:rPr lang="en-US" dirty="0" err="1">
                <a:solidFill>
                  <a:srgbClr val="FF0000"/>
                </a:solidFill>
                <a:highlight>
                  <a:srgbClr val="FFFF00"/>
                </a:highlight>
              </a:rPr>
              <a:t>Feruccio</a:t>
            </a:r>
            <a:r>
              <a:rPr lang="en-US" dirty="0">
                <a:solidFill>
                  <a:srgbClr val="FF0000"/>
                </a:solidFill>
                <a:highlight>
                  <a:srgbClr val="FFFF00"/>
                </a:highlight>
              </a:rPr>
              <a:t> </a:t>
            </a:r>
            <a:r>
              <a:rPr lang="en-US" sz="2800" dirty="0">
                <a:solidFill>
                  <a:srgbClr val="FF0000"/>
                </a:solidFill>
                <a:highlight>
                  <a:srgbClr val="FFFF00"/>
                </a:highlight>
              </a:rPr>
              <a:t>Busoni </a:t>
            </a:r>
            <a:r>
              <a:rPr lang="en-US" dirty="0">
                <a:solidFill>
                  <a:srgbClr val="FF0000"/>
                </a:solidFill>
                <a:highlight>
                  <a:srgbClr val="FFFF00"/>
                </a:highlight>
              </a:rPr>
              <a:t>(Italy1866- Berlin1924)</a:t>
            </a:r>
            <a:endParaRPr lang="en-US" sz="2800" dirty="0">
              <a:solidFill>
                <a:srgbClr val="FF0000"/>
              </a:solidFill>
              <a:highlight>
                <a:srgbClr val="FFFF00"/>
              </a:highlight>
            </a:endParaRPr>
          </a:p>
          <a:p>
            <a:endParaRPr lang="en-US" dirty="0">
              <a:solidFill>
                <a:srgbClr val="FF0000"/>
              </a:solidFill>
              <a:highlight>
                <a:srgbClr val="FFFF00"/>
              </a:highlight>
            </a:endParaRPr>
          </a:p>
          <a:p>
            <a:r>
              <a:rPr lang="en-US" dirty="0">
                <a:solidFill>
                  <a:srgbClr val="FF0000"/>
                </a:solidFill>
                <a:highlight>
                  <a:srgbClr val="FFFF00"/>
                </a:highlight>
              </a:rPr>
              <a:t>Busoni studied with </a:t>
            </a:r>
            <a:r>
              <a:rPr lang="en-US" sz="2800" dirty="0">
                <a:solidFill>
                  <a:srgbClr val="FF0000"/>
                </a:solidFill>
                <a:highlight>
                  <a:srgbClr val="FFFF00"/>
                </a:highlight>
              </a:rPr>
              <a:t>Leschetizky</a:t>
            </a:r>
            <a:r>
              <a:rPr lang="en-US" dirty="0">
                <a:solidFill>
                  <a:srgbClr val="FF0000"/>
                </a:solidFill>
                <a:highlight>
                  <a:srgbClr val="FFFF00"/>
                </a:highlight>
              </a:rPr>
              <a:t> (Poland1830- Germany1915)</a:t>
            </a:r>
            <a:endParaRPr lang="en-US" sz="2800" dirty="0">
              <a:solidFill>
                <a:srgbClr val="FF0000"/>
              </a:solidFill>
              <a:highlight>
                <a:srgbClr val="FFFF00"/>
              </a:highlight>
            </a:endParaRPr>
          </a:p>
          <a:p>
            <a:endParaRPr lang="en-US" dirty="0">
              <a:solidFill>
                <a:srgbClr val="FF0000"/>
              </a:solidFill>
              <a:highlight>
                <a:srgbClr val="FFFF00"/>
              </a:highlight>
            </a:endParaRPr>
          </a:p>
          <a:p>
            <a:r>
              <a:rPr lang="en-US" dirty="0">
                <a:solidFill>
                  <a:srgbClr val="FF0000"/>
                </a:solidFill>
                <a:highlight>
                  <a:srgbClr val="FFFF00"/>
                </a:highlight>
              </a:rPr>
              <a:t>Leschetizky studied with </a:t>
            </a:r>
            <a:r>
              <a:rPr lang="en-US" sz="2800" dirty="0">
                <a:solidFill>
                  <a:srgbClr val="FF0000"/>
                </a:solidFill>
                <a:highlight>
                  <a:srgbClr val="FFFF00"/>
                </a:highlight>
              </a:rPr>
              <a:t>Czerny </a:t>
            </a:r>
            <a:r>
              <a:rPr lang="en-US" dirty="0">
                <a:solidFill>
                  <a:srgbClr val="FF0000"/>
                </a:solidFill>
                <a:highlight>
                  <a:srgbClr val="FFFF00"/>
                </a:highlight>
              </a:rPr>
              <a:t>(Vienna 1791-1857)</a:t>
            </a:r>
            <a:endParaRPr lang="en-US" sz="2800" dirty="0">
              <a:solidFill>
                <a:srgbClr val="FF0000"/>
              </a:solidFill>
              <a:highlight>
                <a:srgbClr val="FFFF00"/>
              </a:highlight>
            </a:endParaRPr>
          </a:p>
          <a:p>
            <a:endParaRPr lang="en-US" dirty="0">
              <a:solidFill>
                <a:srgbClr val="FF0000"/>
              </a:solidFill>
              <a:highlight>
                <a:srgbClr val="FFFF00"/>
              </a:highlight>
            </a:endParaRPr>
          </a:p>
          <a:p>
            <a:r>
              <a:rPr lang="en-US" dirty="0">
                <a:solidFill>
                  <a:srgbClr val="FF0000"/>
                </a:solidFill>
                <a:highlight>
                  <a:srgbClr val="FFFF00"/>
                </a:highlight>
              </a:rPr>
              <a:t>Czerny studied with </a:t>
            </a:r>
            <a:r>
              <a:rPr lang="en-US" sz="3200" dirty="0">
                <a:solidFill>
                  <a:srgbClr val="FF0000"/>
                </a:solidFill>
                <a:highlight>
                  <a:srgbClr val="FFFF00"/>
                </a:highlight>
              </a:rPr>
              <a:t>Beethoven</a:t>
            </a:r>
            <a:r>
              <a:rPr lang="en-US" dirty="0">
                <a:solidFill>
                  <a:srgbClr val="FF0000"/>
                </a:solidFill>
                <a:highlight>
                  <a:srgbClr val="FFFF00"/>
                </a:highlight>
              </a:rPr>
              <a:t>(Germany1770 - Autria1827)</a:t>
            </a:r>
          </a:p>
        </p:txBody>
      </p:sp>
      <p:pic>
        <p:nvPicPr>
          <p:cNvPr id="8" name="Graphic 7" descr="Back outline">
            <a:extLst>
              <a:ext uri="{FF2B5EF4-FFF2-40B4-BE49-F238E27FC236}">
                <a16:creationId xmlns:a16="http://schemas.microsoft.com/office/drawing/2014/main" id="{FAD80802-6EEE-2155-44DB-D7177C3F18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390" y="3083481"/>
            <a:ext cx="914400" cy="914400"/>
          </a:xfrm>
          <a:prstGeom prst="rect">
            <a:avLst/>
          </a:prstGeom>
        </p:spPr>
      </p:pic>
      <p:pic>
        <p:nvPicPr>
          <p:cNvPr id="10" name="Graphic 9" descr="Back outline">
            <a:extLst>
              <a:ext uri="{FF2B5EF4-FFF2-40B4-BE49-F238E27FC236}">
                <a16:creationId xmlns:a16="http://schemas.microsoft.com/office/drawing/2014/main" id="{9BD4C3ED-A9E2-4065-2884-FE25269FAE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389" y="3857613"/>
            <a:ext cx="914400" cy="914400"/>
          </a:xfrm>
          <a:prstGeom prst="rect">
            <a:avLst/>
          </a:prstGeom>
        </p:spPr>
      </p:pic>
      <p:pic>
        <p:nvPicPr>
          <p:cNvPr id="12" name="Graphic 11" descr="Back outline">
            <a:extLst>
              <a:ext uri="{FF2B5EF4-FFF2-40B4-BE49-F238E27FC236}">
                <a16:creationId xmlns:a16="http://schemas.microsoft.com/office/drawing/2014/main" id="{11B7267F-B821-739D-1C60-0D1A4A095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390" y="4566682"/>
            <a:ext cx="914400" cy="914400"/>
          </a:xfrm>
          <a:prstGeom prst="rect">
            <a:avLst/>
          </a:prstGeom>
        </p:spPr>
      </p:pic>
      <p:pic>
        <p:nvPicPr>
          <p:cNvPr id="14" name="Graphic 13" descr="Back outline">
            <a:extLst>
              <a:ext uri="{FF2B5EF4-FFF2-40B4-BE49-F238E27FC236}">
                <a16:creationId xmlns:a16="http://schemas.microsoft.com/office/drawing/2014/main" id="{4C297768-A708-C30A-3903-B1BA70A56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439" y="5275751"/>
            <a:ext cx="914400" cy="914400"/>
          </a:xfrm>
          <a:prstGeom prst="rect">
            <a:avLst/>
          </a:prstGeom>
        </p:spPr>
      </p:pic>
      <p:pic>
        <p:nvPicPr>
          <p:cNvPr id="7" name="Picture 6" descr="A person and person sitting on a couch&#10;&#10;AI-generated content may be incorrect.">
            <a:extLst>
              <a:ext uri="{FF2B5EF4-FFF2-40B4-BE49-F238E27FC236}">
                <a16:creationId xmlns:a16="http://schemas.microsoft.com/office/drawing/2014/main" id="{F752DA83-4C45-EB8A-D4B6-2529F307CC2C}"/>
              </a:ext>
            </a:extLst>
          </p:cNvPr>
          <p:cNvPicPr>
            <a:picLocks noChangeAspect="1"/>
          </p:cNvPicPr>
          <p:nvPr/>
        </p:nvPicPr>
        <p:blipFill>
          <a:blip r:embed="rId5"/>
          <a:stretch>
            <a:fillRect/>
          </a:stretch>
        </p:blipFill>
        <p:spPr>
          <a:xfrm>
            <a:off x="8300011" y="1431705"/>
            <a:ext cx="3891989" cy="3134977"/>
          </a:xfrm>
          <a:prstGeom prst="rect">
            <a:avLst/>
          </a:prstGeom>
        </p:spPr>
      </p:pic>
    </p:spTree>
    <p:extLst>
      <p:ext uri="{BB962C8B-B14F-4D97-AF65-F5344CB8AC3E}">
        <p14:creationId xmlns:p14="http://schemas.microsoft.com/office/powerpoint/2010/main" val="321179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68B3-C5EA-649B-E87D-9F32E6CB3DFC}"/>
              </a:ext>
            </a:extLst>
          </p:cNvPr>
          <p:cNvSpPr>
            <a:spLocks noGrp="1"/>
          </p:cNvSpPr>
          <p:nvPr>
            <p:ph type="title"/>
          </p:nvPr>
        </p:nvSpPr>
        <p:spPr>
          <a:xfrm>
            <a:off x="1" y="112543"/>
            <a:ext cx="7765366" cy="1794634"/>
          </a:xfrm>
        </p:spPr>
        <p:txBody>
          <a:bodyPr>
            <a:normAutofit fontScale="90000"/>
          </a:bodyPr>
          <a:lstStyle/>
          <a:p>
            <a:pPr algn="ctr"/>
            <a:r>
              <a:rPr lang="en-US" sz="4000" dirty="0">
                <a:solidFill>
                  <a:srgbClr val="FF0000"/>
                </a:solidFill>
                <a:highlight>
                  <a:srgbClr val="FFFF00"/>
                </a:highlight>
              </a:rPr>
              <a:t>Nature vs Nurture: </a:t>
            </a:r>
            <a:r>
              <a:rPr lang="en-US" sz="4000" i="1" dirty="0">
                <a:solidFill>
                  <a:srgbClr val="FF0000"/>
                </a:solidFill>
                <a:highlight>
                  <a:srgbClr val="FFFF00"/>
                </a:highlight>
              </a:rPr>
              <a:t>an anecdote</a:t>
            </a:r>
            <a:br>
              <a:rPr lang="en-US" sz="4000" i="1" dirty="0">
                <a:solidFill>
                  <a:srgbClr val="FF0000"/>
                </a:solidFill>
                <a:highlight>
                  <a:srgbClr val="FFFF00"/>
                </a:highlight>
              </a:rPr>
            </a:br>
            <a:r>
              <a:rPr lang="en-US" sz="4000" i="1" dirty="0">
                <a:solidFill>
                  <a:srgbClr val="FF0000"/>
                </a:solidFill>
                <a:highlight>
                  <a:srgbClr val="FFFF00"/>
                </a:highlight>
              </a:rPr>
              <a:t>Laura: </a:t>
            </a:r>
            <a:r>
              <a:rPr lang="en-US" sz="3200" dirty="0">
                <a:solidFill>
                  <a:srgbClr val="FF0000"/>
                </a:solidFill>
                <a:highlight>
                  <a:srgbClr val="FFFF00"/>
                </a:highlight>
              </a:rPr>
              <a:t>my </a:t>
            </a:r>
            <a:r>
              <a:rPr lang="en-US" sz="3200" b="1" dirty="0">
                <a:solidFill>
                  <a:srgbClr val="FF0000"/>
                </a:solidFill>
                <a:highlight>
                  <a:srgbClr val="FFFF00"/>
                </a:highlight>
              </a:rPr>
              <a:t>improbable connection </a:t>
            </a:r>
            <a:r>
              <a:rPr lang="en-US" sz="3200" dirty="0">
                <a:solidFill>
                  <a:srgbClr val="FF0000"/>
                </a:solidFill>
                <a:highlight>
                  <a:srgbClr val="FFFF00"/>
                </a:highlight>
              </a:rPr>
              <a:t>to the Napoleonic Era – and 18th century European Aristocracy!</a:t>
            </a:r>
          </a:p>
        </p:txBody>
      </p:sp>
      <p:sp>
        <p:nvSpPr>
          <p:cNvPr id="3" name="Content Placeholder 2">
            <a:extLst>
              <a:ext uri="{FF2B5EF4-FFF2-40B4-BE49-F238E27FC236}">
                <a16:creationId xmlns:a16="http://schemas.microsoft.com/office/drawing/2014/main" id="{7B8B356D-B835-2EC4-9568-4982ED195AB5}"/>
              </a:ext>
            </a:extLst>
          </p:cNvPr>
          <p:cNvSpPr>
            <a:spLocks noGrp="1"/>
          </p:cNvSpPr>
          <p:nvPr>
            <p:ph idx="1"/>
          </p:nvPr>
        </p:nvSpPr>
        <p:spPr>
          <a:xfrm>
            <a:off x="239151" y="1786597"/>
            <a:ext cx="7526213" cy="5071403"/>
          </a:xfrm>
        </p:spPr>
        <p:txBody>
          <a:bodyPr>
            <a:normAutofit lnSpcReduction="10000"/>
          </a:bodyPr>
          <a:lstStyle/>
          <a:p>
            <a:pPr>
              <a:buNone/>
            </a:pPr>
            <a:endParaRPr lang="en-US" dirty="0">
              <a:solidFill>
                <a:srgbClr val="FF0000"/>
              </a:solidFill>
              <a:effectLst/>
              <a:highlight>
                <a:srgbClr val="FFFF00"/>
              </a:highlight>
              <a:latin typeface="Helvetica" pitchFamily="2" charset="0"/>
            </a:endParaRPr>
          </a:p>
          <a:p>
            <a:pPr>
              <a:buNone/>
            </a:pPr>
            <a:r>
              <a:rPr lang="en-US" dirty="0">
                <a:solidFill>
                  <a:srgbClr val="0070C0"/>
                </a:solidFill>
                <a:effectLst/>
                <a:highlight>
                  <a:srgbClr val="FFFF00"/>
                </a:highlight>
                <a:latin typeface="Helvetica" pitchFamily="2" charset="0"/>
              </a:rPr>
              <a:t>Biography</a:t>
            </a:r>
          </a:p>
          <a:p>
            <a:pPr>
              <a:buNone/>
            </a:pPr>
            <a:r>
              <a:rPr lang="en-US" i="1" dirty="0">
                <a:solidFill>
                  <a:srgbClr val="FF0000"/>
                </a:solidFill>
                <a:effectLst/>
                <a:highlight>
                  <a:srgbClr val="FFFF00"/>
                </a:highlight>
                <a:latin typeface="Helvetica" pitchFamily="2" charset="0"/>
              </a:rPr>
              <a:t>Laure Murat </a:t>
            </a:r>
            <a:r>
              <a:rPr lang="en-US" dirty="0">
                <a:solidFill>
                  <a:srgbClr val="0070C0"/>
                </a:solidFill>
                <a:effectLst/>
                <a:highlight>
                  <a:srgbClr val="FFFF00"/>
                </a:highlight>
                <a:latin typeface="Helvetica" pitchFamily="2" charset="0"/>
              </a:rPr>
              <a:t>was a member of the aristocracy in France.</a:t>
            </a:r>
          </a:p>
          <a:p>
            <a:pPr>
              <a:buNone/>
            </a:pPr>
            <a:r>
              <a:rPr lang="en-US" i="1" dirty="0">
                <a:solidFill>
                  <a:srgbClr val="FF0000"/>
                </a:solidFill>
                <a:highlight>
                  <a:srgbClr val="FFFF00"/>
                </a:highlight>
                <a:latin typeface="Helvetica" pitchFamily="2" charset="0"/>
              </a:rPr>
              <a:t>Née Laure Louise </a:t>
            </a:r>
            <a:r>
              <a:rPr lang="en-US" i="1" dirty="0" err="1">
                <a:solidFill>
                  <a:srgbClr val="FF0000"/>
                </a:solidFill>
                <a:effectLst/>
                <a:highlight>
                  <a:srgbClr val="FFFF00"/>
                </a:highlight>
                <a:latin typeface="Helvetica" pitchFamily="2" charset="0"/>
              </a:rPr>
              <a:t>Napoléonne</a:t>
            </a:r>
            <a:r>
              <a:rPr lang="en-US" i="1" dirty="0">
                <a:solidFill>
                  <a:srgbClr val="FF0000"/>
                </a:solidFill>
                <a:effectLst/>
                <a:highlight>
                  <a:srgbClr val="FFFF00"/>
                </a:highlight>
                <a:latin typeface="Helvetica" pitchFamily="2" charset="0"/>
              </a:rPr>
              <a:t> Eugénie Caroline, </a:t>
            </a:r>
            <a:r>
              <a:rPr lang="en-US" i="1" dirty="0" err="1">
                <a:solidFill>
                  <a:srgbClr val="FF0000"/>
                </a:solidFill>
                <a:effectLst/>
                <a:highlight>
                  <a:srgbClr val="FFFF00"/>
                </a:highlight>
                <a:latin typeface="Helvetica" pitchFamily="2" charset="0"/>
              </a:rPr>
              <a:t>Princesse</a:t>
            </a:r>
            <a:endParaRPr lang="en-US" i="1" dirty="0">
              <a:solidFill>
                <a:srgbClr val="FF0000"/>
              </a:solidFill>
              <a:effectLst/>
              <a:highlight>
                <a:srgbClr val="FFFF00"/>
              </a:highlight>
              <a:latin typeface="Helvetica" pitchFamily="2" charset="0"/>
            </a:endParaRPr>
          </a:p>
          <a:p>
            <a:pPr>
              <a:buNone/>
            </a:pPr>
            <a:r>
              <a:rPr lang="en-US" i="1" dirty="0">
                <a:solidFill>
                  <a:srgbClr val="FF0000"/>
                </a:solidFill>
                <a:effectLst/>
                <a:highlight>
                  <a:srgbClr val="FFFF00"/>
                </a:highlight>
                <a:latin typeface="Helvetica" pitchFamily="2" charset="0"/>
              </a:rPr>
              <a:t>Murat, </a:t>
            </a:r>
            <a:r>
              <a:rPr lang="en-US" dirty="0">
                <a:solidFill>
                  <a:srgbClr val="0070C0"/>
                </a:solidFill>
                <a:effectLst/>
                <a:highlight>
                  <a:srgbClr val="FFFF00"/>
                </a:highlight>
                <a:latin typeface="Helvetica" pitchFamily="2" charset="0"/>
              </a:rPr>
              <a:t>was born on 13 November 1913 in the 16th arrondissement of Paris. She was the daughter of Michel Charles Anne Joachim Napoléon, Prince Murat, and Helena Mc Donald Stallo. [1]</a:t>
            </a:r>
          </a:p>
          <a:p>
            <a:pPr>
              <a:buNone/>
            </a:pPr>
            <a:r>
              <a:rPr lang="en-US" dirty="0">
                <a:solidFill>
                  <a:srgbClr val="0070C0"/>
                </a:solidFill>
                <a:effectLst/>
                <a:highlight>
                  <a:srgbClr val="FFFF00"/>
                </a:highlight>
                <a:latin typeface="Helvetica" pitchFamily="2" charset="0"/>
              </a:rPr>
              <a:t>She married Jean-Paul Frank, </a:t>
            </a:r>
            <a:r>
              <a:rPr lang="en-US" dirty="0" err="1">
                <a:solidFill>
                  <a:srgbClr val="0070C0"/>
                </a:solidFill>
                <a:effectLst/>
                <a:highlight>
                  <a:srgbClr val="FFFF00"/>
                </a:highlight>
                <a:latin typeface="Helvetica" pitchFamily="2" charset="0"/>
              </a:rPr>
              <a:t>publiciste</a:t>
            </a:r>
            <a:r>
              <a:rPr lang="en-US" dirty="0">
                <a:solidFill>
                  <a:srgbClr val="0070C0"/>
                </a:solidFill>
                <a:effectLst/>
                <a:highlight>
                  <a:srgbClr val="FFFF00"/>
                </a:highlight>
                <a:latin typeface="Helvetica" pitchFamily="2" charset="0"/>
              </a:rPr>
              <a:t>, on 3 August 1931 in Cannes. The witnesses were Prince Napoléon Murat (49 rue du Maréchal</a:t>
            </a:r>
          </a:p>
          <a:p>
            <a:pPr>
              <a:buNone/>
            </a:pPr>
            <a:r>
              <a:rPr lang="en-US" dirty="0">
                <a:solidFill>
                  <a:srgbClr val="0070C0"/>
                </a:solidFill>
                <a:effectLst/>
                <a:highlight>
                  <a:srgbClr val="FFFF00"/>
                </a:highlight>
                <a:latin typeface="Helvetica" pitchFamily="2" charset="0"/>
              </a:rPr>
              <a:t>Joffre, Nice) and Princess Eugène Murat (12</a:t>
            </a:r>
          </a:p>
          <a:p>
            <a:pPr>
              <a:buNone/>
            </a:pPr>
            <a:r>
              <a:rPr lang="en-US" dirty="0">
                <a:solidFill>
                  <a:srgbClr val="0070C0"/>
                </a:solidFill>
                <a:effectLst/>
                <a:highlight>
                  <a:srgbClr val="FFFF00"/>
                </a:highlight>
                <a:latin typeface="Helvetica" pitchFamily="2" charset="0"/>
              </a:rPr>
              <a:t>avenue </a:t>
            </a:r>
            <a:r>
              <a:rPr lang="en-US" dirty="0" err="1">
                <a:solidFill>
                  <a:srgbClr val="0070C0"/>
                </a:solidFill>
                <a:effectLst/>
                <a:highlight>
                  <a:srgbClr val="FFFF00"/>
                </a:highlight>
                <a:latin typeface="Helvetica" pitchFamily="2" charset="0"/>
              </a:rPr>
              <a:t>d'Eylau</a:t>
            </a:r>
            <a:r>
              <a:rPr lang="en-US" dirty="0">
                <a:solidFill>
                  <a:srgbClr val="0070C0"/>
                </a:solidFill>
                <a:effectLst/>
                <a:highlight>
                  <a:srgbClr val="FFFF00"/>
                </a:highlight>
                <a:latin typeface="Helvetica" pitchFamily="2" charset="0"/>
              </a:rPr>
              <a:t>, Paris).[21</a:t>
            </a:r>
          </a:p>
          <a:p>
            <a:pPr>
              <a:buNone/>
            </a:pPr>
            <a:r>
              <a:rPr lang="en-US" dirty="0">
                <a:solidFill>
                  <a:srgbClr val="0070C0"/>
                </a:solidFill>
                <a:effectLst/>
                <a:highlight>
                  <a:srgbClr val="FFFF00"/>
                </a:highlight>
                <a:latin typeface="Helvetica" pitchFamily="2" charset="0"/>
              </a:rPr>
              <a:t>@</a:t>
            </a:r>
            <a:r>
              <a:rPr lang="en-US" dirty="0" err="1">
                <a:solidFill>
                  <a:srgbClr val="0070C0"/>
                </a:solidFill>
                <a:effectLst/>
                <a:highlight>
                  <a:srgbClr val="FFFF00"/>
                </a:highlight>
                <a:latin typeface="Helvetica" pitchFamily="2" charset="0"/>
              </a:rPr>
              <a:t>wikitree.com</a:t>
            </a:r>
            <a:r>
              <a:rPr lang="en-US" dirty="0">
                <a:solidFill>
                  <a:srgbClr val="0070C0"/>
                </a:solidFill>
                <a:effectLst/>
                <a:highlight>
                  <a:srgbClr val="FFFF00"/>
                </a:highlight>
                <a:latin typeface="Helvetica" pitchFamily="2" charset="0"/>
              </a:rPr>
              <a:t> — Private</a:t>
            </a:r>
          </a:p>
          <a:p>
            <a:pPr>
              <a:buNone/>
            </a:pPr>
            <a:r>
              <a:rPr lang="en-US" dirty="0">
                <a:solidFill>
                  <a:srgbClr val="0070C0"/>
                </a:solidFill>
                <a:effectLst/>
                <a:highlight>
                  <a:srgbClr val="FFFF00"/>
                </a:highlight>
                <a:latin typeface="Helvetica" pitchFamily="2" charset="0"/>
              </a:rPr>
              <a:t>Anli and Laura at Home. West 70th St., NYC</a:t>
            </a:r>
          </a:p>
          <a:p>
            <a:endParaRPr lang="en-US" dirty="0"/>
          </a:p>
        </p:txBody>
      </p:sp>
      <p:pic>
        <p:nvPicPr>
          <p:cNvPr id="5" name="Picture 4">
            <a:extLst>
              <a:ext uri="{FF2B5EF4-FFF2-40B4-BE49-F238E27FC236}">
                <a16:creationId xmlns:a16="http://schemas.microsoft.com/office/drawing/2014/main" id="{073517AE-4811-CEA2-3648-B6BBB10A34DD}"/>
              </a:ext>
            </a:extLst>
          </p:cNvPr>
          <p:cNvPicPr>
            <a:picLocks noChangeAspect="1"/>
          </p:cNvPicPr>
          <p:nvPr/>
        </p:nvPicPr>
        <p:blipFill>
          <a:blip r:embed="rId3"/>
          <a:stretch>
            <a:fillRect/>
          </a:stretch>
        </p:blipFill>
        <p:spPr>
          <a:xfrm>
            <a:off x="7484014" y="-112544"/>
            <a:ext cx="4707986" cy="6970543"/>
          </a:xfrm>
          <a:prstGeom prst="rect">
            <a:avLst/>
          </a:prstGeom>
        </p:spPr>
      </p:pic>
    </p:spTree>
    <p:extLst>
      <p:ext uri="{BB962C8B-B14F-4D97-AF65-F5344CB8AC3E}">
        <p14:creationId xmlns:p14="http://schemas.microsoft.com/office/powerpoint/2010/main" val="212122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0AEF-E904-B2E7-B36D-C3CD15ED66A2}"/>
              </a:ext>
            </a:extLst>
          </p:cNvPr>
          <p:cNvSpPr>
            <a:spLocks noGrp="1"/>
          </p:cNvSpPr>
          <p:nvPr>
            <p:ph type="title"/>
          </p:nvPr>
        </p:nvSpPr>
        <p:spPr/>
        <p:txBody>
          <a:bodyPr>
            <a:normAutofit/>
          </a:bodyPr>
          <a:lstStyle/>
          <a:p>
            <a:r>
              <a:rPr lang="en-US" sz="4800" dirty="0">
                <a:solidFill>
                  <a:srgbClr val="C00000"/>
                </a:solidFill>
              </a:rPr>
              <a:t>From Formosa with </a:t>
            </a:r>
            <a:r>
              <a:rPr lang="en-US" sz="4800" b="1" dirty="0">
                <a:solidFill>
                  <a:srgbClr val="C00000"/>
                </a:solidFill>
              </a:rPr>
              <a:t>Love</a:t>
            </a:r>
          </a:p>
        </p:txBody>
      </p:sp>
      <p:sp>
        <p:nvSpPr>
          <p:cNvPr id="3" name="Content Placeholder 2">
            <a:extLst>
              <a:ext uri="{FF2B5EF4-FFF2-40B4-BE49-F238E27FC236}">
                <a16:creationId xmlns:a16="http://schemas.microsoft.com/office/drawing/2014/main" id="{E6E81BE1-F687-E7A4-FB8B-7A57E4C4F927}"/>
              </a:ext>
            </a:extLst>
          </p:cNvPr>
          <p:cNvSpPr>
            <a:spLocks noGrp="1"/>
          </p:cNvSpPr>
          <p:nvPr>
            <p:ph idx="1"/>
          </p:nvPr>
        </p:nvSpPr>
        <p:spPr/>
        <p:txBody>
          <a:bodyPr/>
          <a:lstStyle/>
          <a:p>
            <a:r>
              <a:rPr lang="en-US" dirty="0">
                <a:solidFill>
                  <a:srgbClr val="0070C0"/>
                </a:solidFill>
                <a:highlight>
                  <a:srgbClr val="FFFF00"/>
                </a:highlight>
              </a:rPr>
              <a:t>Performing in Taiwan; rediscovering my roots</a:t>
            </a:r>
          </a:p>
          <a:p>
            <a:r>
              <a:rPr lang="en-US" dirty="0">
                <a:solidFill>
                  <a:srgbClr val="0070C0"/>
                </a:solidFill>
                <a:highlight>
                  <a:srgbClr val="FFFF00"/>
                </a:highlight>
              </a:rPr>
              <a:t>Reception by the President</a:t>
            </a:r>
          </a:p>
          <a:p>
            <a:r>
              <a:rPr lang="en-US" dirty="0">
                <a:solidFill>
                  <a:srgbClr val="0070C0"/>
                </a:solidFill>
                <a:highlight>
                  <a:srgbClr val="FFFF00"/>
                </a:highlight>
              </a:rPr>
              <a:t>Meeting a reclusive but “National Treasurer” composer</a:t>
            </a:r>
          </a:p>
          <a:p>
            <a:r>
              <a:rPr lang="en-US" dirty="0">
                <a:solidFill>
                  <a:srgbClr val="0070C0"/>
                </a:solidFill>
                <a:highlight>
                  <a:srgbClr val="FFFF00"/>
                </a:highlight>
              </a:rPr>
              <a:t>Performing more repertoire by Taiwanese composers:</a:t>
            </a:r>
          </a:p>
          <a:p>
            <a:r>
              <a:rPr lang="en-US" dirty="0">
                <a:solidFill>
                  <a:srgbClr val="0070C0"/>
                </a:solidFill>
                <a:highlight>
                  <a:srgbClr val="FFFF00"/>
                </a:highlight>
              </a:rPr>
              <a:t>Ma Shui-Long,  Kuo Chi-Yuan Concertino and chamber music of Taiwanese Folk Tunes, </a:t>
            </a:r>
          </a:p>
          <a:p>
            <a:r>
              <a:rPr lang="en-US" dirty="0">
                <a:solidFill>
                  <a:srgbClr val="0070C0"/>
                </a:solidFill>
                <a:highlight>
                  <a:srgbClr val="FFFF00"/>
                </a:highlight>
              </a:rPr>
              <a:t>And my father’s music, Taiwan in 4 Movements</a:t>
            </a:r>
          </a:p>
        </p:txBody>
      </p:sp>
      <p:pic>
        <p:nvPicPr>
          <p:cNvPr id="5" name="Picture 4" descr="A person hugging an old person&#10;&#10;AI-generated content may be incorrect.">
            <a:extLst>
              <a:ext uri="{FF2B5EF4-FFF2-40B4-BE49-F238E27FC236}">
                <a16:creationId xmlns:a16="http://schemas.microsoft.com/office/drawing/2014/main" id="{46D01037-3A6B-60EC-045C-D16321C77B6F}"/>
              </a:ext>
            </a:extLst>
          </p:cNvPr>
          <p:cNvPicPr>
            <a:picLocks noChangeAspect="1"/>
          </p:cNvPicPr>
          <p:nvPr/>
        </p:nvPicPr>
        <p:blipFill>
          <a:blip r:embed="rId2"/>
          <a:stretch>
            <a:fillRect/>
          </a:stretch>
        </p:blipFill>
        <p:spPr>
          <a:xfrm>
            <a:off x="7578358" y="2096713"/>
            <a:ext cx="5440099" cy="4426007"/>
          </a:xfrm>
          <a:prstGeom prst="rect">
            <a:avLst/>
          </a:prstGeom>
        </p:spPr>
      </p:pic>
      <p:sp>
        <p:nvSpPr>
          <p:cNvPr id="6" name="TextBox 5">
            <a:extLst>
              <a:ext uri="{FF2B5EF4-FFF2-40B4-BE49-F238E27FC236}">
                <a16:creationId xmlns:a16="http://schemas.microsoft.com/office/drawing/2014/main" id="{61FA6AA4-EC1B-5DFC-2FC5-C11F1D544024}"/>
              </a:ext>
            </a:extLst>
          </p:cNvPr>
          <p:cNvSpPr txBox="1"/>
          <p:nvPr/>
        </p:nvSpPr>
        <p:spPr>
          <a:xfrm>
            <a:off x="7932366" y="1398831"/>
            <a:ext cx="4049762" cy="646331"/>
          </a:xfrm>
          <a:prstGeom prst="rect">
            <a:avLst/>
          </a:prstGeom>
          <a:noFill/>
        </p:spPr>
        <p:txBody>
          <a:bodyPr wrap="square" rtlCol="0">
            <a:spAutoFit/>
          </a:bodyPr>
          <a:lstStyle/>
          <a:p>
            <a:r>
              <a:rPr lang="en-US" dirty="0">
                <a:solidFill>
                  <a:srgbClr val="0070C0"/>
                </a:solidFill>
                <a:highlight>
                  <a:srgbClr val="FFFF00"/>
                </a:highlight>
              </a:rPr>
              <a:t>To my late parents: </a:t>
            </a:r>
          </a:p>
          <a:p>
            <a:r>
              <a:rPr lang="en-US" dirty="0">
                <a:solidFill>
                  <a:srgbClr val="0070C0"/>
                </a:solidFill>
                <a:highlight>
                  <a:srgbClr val="FFFF00"/>
                </a:highlight>
              </a:rPr>
              <a:t>Gratitude and Love Forever</a:t>
            </a:r>
          </a:p>
        </p:txBody>
      </p:sp>
    </p:spTree>
    <p:extLst>
      <p:ext uri="{BB962C8B-B14F-4D97-AF65-F5344CB8AC3E}">
        <p14:creationId xmlns:p14="http://schemas.microsoft.com/office/powerpoint/2010/main" val="14239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F954-AFB2-A638-D37D-CBE408F3B1A8}"/>
              </a:ext>
            </a:extLst>
          </p:cNvPr>
          <p:cNvSpPr>
            <a:spLocks noGrp="1"/>
          </p:cNvSpPr>
          <p:nvPr>
            <p:ph type="title"/>
          </p:nvPr>
        </p:nvSpPr>
        <p:spPr>
          <a:xfrm>
            <a:off x="457199" y="211015"/>
            <a:ext cx="11556609" cy="1183751"/>
          </a:xfrm>
        </p:spPr>
        <p:txBody>
          <a:bodyPr>
            <a:normAutofit/>
          </a:bodyPr>
          <a:lstStyle/>
          <a:p>
            <a:pPr algn="ctr"/>
            <a:r>
              <a:rPr lang="en-US" sz="3600" b="1" dirty="0">
                <a:solidFill>
                  <a:srgbClr val="FF0000"/>
                </a:solidFill>
              </a:rPr>
              <a:t>“From Mozart to Tin Pan Alley”</a:t>
            </a:r>
            <a:br>
              <a:rPr lang="en-US" i="1" dirty="0"/>
            </a:br>
            <a:r>
              <a:rPr lang="en-US" sz="3600" i="1" dirty="0">
                <a:solidFill>
                  <a:srgbClr val="00B0F0"/>
                </a:solidFill>
                <a:highlight>
                  <a:srgbClr val="FFFF00"/>
                </a:highlight>
              </a:rPr>
              <a:t>Playing Gershwin on Fourth of July</a:t>
            </a:r>
          </a:p>
        </p:txBody>
      </p:sp>
      <p:sp>
        <p:nvSpPr>
          <p:cNvPr id="3" name="Content Placeholder 2">
            <a:extLst>
              <a:ext uri="{FF2B5EF4-FFF2-40B4-BE49-F238E27FC236}">
                <a16:creationId xmlns:a16="http://schemas.microsoft.com/office/drawing/2014/main" id="{A28CFA03-90E5-39B7-FB6B-C7914EF7D047}"/>
              </a:ext>
            </a:extLst>
          </p:cNvPr>
          <p:cNvSpPr>
            <a:spLocks noGrp="1"/>
          </p:cNvSpPr>
          <p:nvPr>
            <p:ph idx="1"/>
          </p:nvPr>
        </p:nvSpPr>
        <p:spPr>
          <a:xfrm>
            <a:off x="3502855" y="6399832"/>
            <a:ext cx="7118253" cy="1642481"/>
          </a:xfrm>
        </p:spPr>
        <p:txBody>
          <a:bodyPr/>
          <a:lstStyle/>
          <a:p>
            <a:r>
              <a:rPr lang="en-US" dirty="0">
                <a:highlight>
                  <a:srgbClr val="FFFF00"/>
                </a:highlight>
                <a:hlinkClick r:id="rId3"/>
              </a:rPr>
              <a:t>https://www.youtube.com/watch?v=fGvWSalb3Js</a:t>
            </a:r>
            <a:r>
              <a:rPr lang="en-US" dirty="0">
                <a:highlight>
                  <a:srgbClr val="FFFF00"/>
                </a:highlight>
              </a:rPr>
              <a:t> </a:t>
            </a:r>
          </a:p>
          <a:p>
            <a:r>
              <a:rPr lang="en-US" dirty="0">
                <a:solidFill>
                  <a:srgbClr val="00B0F0"/>
                </a:solidFill>
                <a:highlight>
                  <a:srgbClr val="FFFF00"/>
                </a:highlight>
              </a:rPr>
              <a:t>Start at 17:00 </a:t>
            </a:r>
          </a:p>
          <a:p>
            <a:pPr marL="0" indent="0">
              <a:buNone/>
            </a:pPr>
            <a:endParaRPr lang="en-US" dirty="0"/>
          </a:p>
        </p:txBody>
      </p:sp>
      <p:pic>
        <p:nvPicPr>
          <p:cNvPr id="5" name="Picture 4">
            <a:extLst>
              <a:ext uri="{FF2B5EF4-FFF2-40B4-BE49-F238E27FC236}">
                <a16:creationId xmlns:a16="http://schemas.microsoft.com/office/drawing/2014/main" id="{4E5807F7-41B5-9287-F0B2-99F08D883E88}"/>
              </a:ext>
            </a:extLst>
          </p:cNvPr>
          <p:cNvPicPr>
            <a:picLocks noChangeAspect="1"/>
          </p:cNvPicPr>
          <p:nvPr/>
        </p:nvPicPr>
        <p:blipFill>
          <a:blip r:embed="rId4"/>
          <a:stretch>
            <a:fillRect/>
          </a:stretch>
        </p:blipFill>
        <p:spPr>
          <a:xfrm>
            <a:off x="958947" y="1324428"/>
            <a:ext cx="10747717" cy="5075404"/>
          </a:xfrm>
          <a:prstGeom prst="rect">
            <a:avLst/>
          </a:prstGeom>
        </p:spPr>
      </p:pic>
    </p:spTree>
    <p:extLst>
      <p:ext uri="{BB962C8B-B14F-4D97-AF65-F5344CB8AC3E}">
        <p14:creationId xmlns:p14="http://schemas.microsoft.com/office/powerpoint/2010/main" val="464871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76EA-703F-6F32-371E-F6F9D462A69E}"/>
              </a:ext>
            </a:extLst>
          </p:cNvPr>
          <p:cNvSpPr>
            <a:spLocks noGrp="1"/>
          </p:cNvSpPr>
          <p:nvPr>
            <p:ph type="title"/>
          </p:nvPr>
        </p:nvSpPr>
        <p:spPr>
          <a:xfrm>
            <a:off x="365760" y="0"/>
            <a:ext cx="7685037" cy="1325563"/>
          </a:xfrm>
        </p:spPr>
        <p:txBody>
          <a:bodyPr/>
          <a:lstStyle/>
          <a:p>
            <a:r>
              <a:rPr lang="en-US" dirty="0" err="1">
                <a:solidFill>
                  <a:srgbClr val="002060"/>
                </a:solidFill>
                <a:highlight>
                  <a:srgbClr val="FFFF00"/>
                </a:highlight>
              </a:rPr>
              <a:t>FromTaiwan</a:t>
            </a:r>
            <a:r>
              <a:rPr lang="en-US" dirty="0">
                <a:solidFill>
                  <a:srgbClr val="002060"/>
                </a:solidFill>
                <a:highlight>
                  <a:srgbClr val="FFFF00"/>
                </a:highlight>
              </a:rPr>
              <a:t> to U.S.A.</a:t>
            </a:r>
          </a:p>
        </p:txBody>
      </p:sp>
      <p:pic>
        <p:nvPicPr>
          <p:cNvPr id="4" name="Content Placeholder 3" descr="A map of the world with red arrows&#10;&#10;AI-generated content may be incorrect.">
            <a:extLst>
              <a:ext uri="{FF2B5EF4-FFF2-40B4-BE49-F238E27FC236}">
                <a16:creationId xmlns:a16="http://schemas.microsoft.com/office/drawing/2014/main" id="{CB28852B-80B5-81B7-399F-F11B94F5A55B}"/>
              </a:ext>
            </a:extLst>
          </p:cNvPr>
          <p:cNvPicPr>
            <a:picLocks noGrp="1" noChangeAspect="1"/>
          </p:cNvPicPr>
          <p:nvPr>
            <p:ph idx="1"/>
          </p:nvPr>
        </p:nvPicPr>
        <p:blipFill>
          <a:blip r:embed="rId2"/>
          <a:stretch>
            <a:fillRect/>
          </a:stretch>
        </p:blipFill>
        <p:spPr>
          <a:xfrm>
            <a:off x="-14851" y="1325563"/>
            <a:ext cx="7685088" cy="5258117"/>
          </a:xfrm>
        </p:spPr>
      </p:pic>
      <p:pic>
        <p:nvPicPr>
          <p:cNvPr id="6" name="Picture 5" descr="A map of taiwan with cities&#10;&#10;AI-generated content may be incorrect.">
            <a:extLst>
              <a:ext uri="{FF2B5EF4-FFF2-40B4-BE49-F238E27FC236}">
                <a16:creationId xmlns:a16="http://schemas.microsoft.com/office/drawing/2014/main" id="{60B1A310-15B1-CEF9-5C76-C45949D3C618}"/>
              </a:ext>
            </a:extLst>
          </p:cNvPr>
          <p:cNvPicPr>
            <a:picLocks noChangeAspect="1"/>
          </p:cNvPicPr>
          <p:nvPr/>
        </p:nvPicPr>
        <p:blipFill>
          <a:blip r:embed="rId3"/>
          <a:stretch>
            <a:fillRect/>
          </a:stretch>
        </p:blipFill>
        <p:spPr>
          <a:xfrm>
            <a:off x="9338090" y="3795486"/>
            <a:ext cx="2354868" cy="3062514"/>
          </a:xfrm>
          <a:prstGeom prst="rect">
            <a:avLst/>
          </a:prstGeom>
        </p:spPr>
      </p:pic>
      <p:pic>
        <p:nvPicPr>
          <p:cNvPr id="9" name="Picture 8" descr="A group of girls posing for a photo&#10;&#10;AI-generated content may be incorrect.">
            <a:extLst>
              <a:ext uri="{FF2B5EF4-FFF2-40B4-BE49-F238E27FC236}">
                <a16:creationId xmlns:a16="http://schemas.microsoft.com/office/drawing/2014/main" id="{B78E4F5E-F6A7-8062-F31B-551369A021F7}"/>
              </a:ext>
            </a:extLst>
          </p:cNvPr>
          <p:cNvPicPr>
            <a:picLocks noChangeAspect="1"/>
          </p:cNvPicPr>
          <p:nvPr/>
        </p:nvPicPr>
        <p:blipFill>
          <a:blip r:embed="rId4"/>
          <a:stretch>
            <a:fillRect/>
          </a:stretch>
        </p:blipFill>
        <p:spPr>
          <a:xfrm>
            <a:off x="7069183" y="104303"/>
            <a:ext cx="5000897" cy="3691183"/>
          </a:xfrm>
          <a:prstGeom prst="rect">
            <a:avLst/>
          </a:prstGeom>
        </p:spPr>
      </p:pic>
      <p:sp>
        <p:nvSpPr>
          <p:cNvPr id="10" name="TextBox 9">
            <a:extLst>
              <a:ext uri="{FF2B5EF4-FFF2-40B4-BE49-F238E27FC236}">
                <a16:creationId xmlns:a16="http://schemas.microsoft.com/office/drawing/2014/main" id="{6D3EEF64-31B4-8A70-E002-C1429E0E78DA}"/>
              </a:ext>
            </a:extLst>
          </p:cNvPr>
          <p:cNvSpPr txBox="1"/>
          <p:nvPr/>
        </p:nvSpPr>
        <p:spPr>
          <a:xfrm>
            <a:off x="7391400" y="3672840"/>
            <a:ext cx="2633705" cy="923330"/>
          </a:xfrm>
          <a:prstGeom prst="rect">
            <a:avLst/>
          </a:prstGeom>
          <a:noFill/>
        </p:spPr>
        <p:txBody>
          <a:bodyPr wrap="square" rtlCol="0">
            <a:spAutoFit/>
          </a:bodyPr>
          <a:lstStyle/>
          <a:p>
            <a:r>
              <a:rPr lang="en-US" dirty="0">
                <a:solidFill>
                  <a:srgbClr val="C00000"/>
                </a:solidFill>
                <a:highlight>
                  <a:srgbClr val="FFFF00"/>
                </a:highlight>
              </a:rPr>
              <a:t>At age 8 in Madame Song’s Piano </a:t>
            </a:r>
            <a:r>
              <a:rPr lang="en-US" dirty="0" err="1">
                <a:solidFill>
                  <a:srgbClr val="C00000"/>
                </a:solidFill>
                <a:highlight>
                  <a:srgbClr val="FFFF00"/>
                </a:highlight>
              </a:rPr>
              <a:t>StudentRecital</a:t>
            </a:r>
            <a:endParaRPr lang="en-US" dirty="0">
              <a:solidFill>
                <a:srgbClr val="C00000"/>
              </a:solidFill>
              <a:highlight>
                <a:srgbClr val="FFFF00"/>
              </a:highlight>
            </a:endParaRPr>
          </a:p>
        </p:txBody>
      </p:sp>
    </p:spTree>
    <p:extLst>
      <p:ext uri="{BB962C8B-B14F-4D97-AF65-F5344CB8AC3E}">
        <p14:creationId xmlns:p14="http://schemas.microsoft.com/office/powerpoint/2010/main" val="1080938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15D-0C77-2779-BC2E-6E4FB1A74984}"/>
              </a:ext>
            </a:extLst>
          </p:cNvPr>
          <p:cNvSpPr>
            <a:spLocks noGrp="1"/>
          </p:cNvSpPr>
          <p:nvPr>
            <p:ph type="title"/>
          </p:nvPr>
        </p:nvSpPr>
        <p:spPr>
          <a:xfrm>
            <a:off x="457200" y="464235"/>
            <a:ext cx="7685037" cy="1529378"/>
          </a:xfrm>
        </p:spPr>
        <p:txBody>
          <a:bodyPr>
            <a:normAutofit/>
          </a:bodyPr>
          <a:lstStyle/>
          <a:p>
            <a:r>
              <a:rPr lang="en-US" b="1" dirty="0">
                <a:solidFill>
                  <a:srgbClr val="FF0000"/>
                </a:solidFill>
                <a:highlight>
                  <a:srgbClr val="FFFF00"/>
                </a:highlight>
              </a:rPr>
              <a:t>All Roads Lead to….Bach! </a:t>
            </a:r>
          </a:p>
        </p:txBody>
      </p:sp>
      <p:sp>
        <p:nvSpPr>
          <p:cNvPr id="3" name="Content Placeholder 2">
            <a:extLst>
              <a:ext uri="{FF2B5EF4-FFF2-40B4-BE49-F238E27FC236}">
                <a16:creationId xmlns:a16="http://schemas.microsoft.com/office/drawing/2014/main" id="{E44D6C70-9BBE-384D-D190-D86448DA346D}"/>
              </a:ext>
            </a:extLst>
          </p:cNvPr>
          <p:cNvSpPr>
            <a:spLocks noGrp="1"/>
          </p:cNvSpPr>
          <p:nvPr>
            <p:ph idx="1"/>
          </p:nvPr>
        </p:nvSpPr>
        <p:spPr>
          <a:xfrm>
            <a:off x="457200" y="2096713"/>
            <a:ext cx="11036105" cy="4080250"/>
          </a:xfrm>
        </p:spPr>
        <p:txBody>
          <a:bodyPr>
            <a:normAutofit fontScale="70000" lnSpcReduction="20000"/>
          </a:bodyPr>
          <a:lstStyle/>
          <a:p>
            <a:pPr marL="0" indent="0">
              <a:buNone/>
            </a:pPr>
            <a:endParaRPr lang="en-US" dirty="0">
              <a:latin typeface="Arial" panose="020B0604020202020204" pitchFamily="34" charset="0"/>
            </a:endParaRPr>
          </a:p>
          <a:p>
            <a:pPr marL="0" indent="0">
              <a:buNone/>
            </a:pPr>
            <a:r>
              <a:rPr lang="en-US" dirty="0">
                <a:solidFill>
                  <a:srgbClr val="FF0000"/>
                </a:solidFill>
                <a:highlight>
                  <a:srgbClr val="FFFF00"/>
                </a:highlight>
                <a:latin typeface="Arial" panose="020B0604020202020204" pitchFamily="34" charset="0"/>
              </a:rPr>
              <a:t>A serendipitous message came recently from a Juilliard friend and  piano colleague:</a:t>
            </a:r>
          </a:p>
          <a:p>
            <a:pPr marL="0" indent="0">
              <a:buNone/>
            </a:pPr>
            <a:endParaRPr lang="en-US" dirty="0">
              <a:solidFill>
                <a:srgbClr val="FF0000"/>
              </a:solidFill>
              <a:highlight>
                <a:srgbClr val="FFFF00"/>
              </a:highlight>
              <a:latin typeface="Arial" panose="020B0604020202020204" pitchFamily="34" charset="0"/>
            </a:endParaRPr>
          </a:p>
          <a:p>
            <a:pPr rtl="0">
              <a:buNone/>
            </a:pPr>
            <a:r>
              <a:rPr lang="en-US" dirty="0">
                <a:solidFill>
                  <a:srgbClr val="FF0000"/>
                </a:solidFill>
                <a:effectLst/>
                <a:highlight>
                  <a:srgbClr val="FFFF00"/>
                </a:highlight>
              </a:rPr>
              <a:t>Our teacher’s lineage, which all ends up in J.S. Bach, and guess what you have?  </a:t>
            </a:r>
          </a:p>
          <a:p>
            <a:pPr rtl="0">
              <a:buNone/>
            </a:pPr>
            <a:r>
              <a:rPr lang="en-US" sz="2500" i="1" dirty="0">
                <a:solidFill>
                  <a:srgbClr val="FF0000"/>
                </a:solidFill>
                <a:effectLst/>
                <a:highlight>
                  <a:srgbClr val="FFFF00"/>
                </a:highlight>
              </a:rPr>
              <a:t>Triple-Musical-Blood lines </a:t>
            </a:r>
            <a:r>
              <a:rPr lang="en-US" dirty="0">
                <a:solidFill>
                  <a:srgbClr val="FF0000"/>
                </a:solidFill>
                <a:effectLst/>
                <a:highlight>
                  <a:srgbClr val="FFFF00"/>
                </a:highlight>
              </a:rPr>
              <a:t>leading to J.S. Bach!</a:t>
            </a:r>
          </a:p>
          <a:p>
            <a:pPr rtl="0">
              <a:buNone/>
            </a:pPr>
            <a:br>
              <a:rPr lang="en-US" dirty="0">
                <a:solidFill>
                  <a:srgbClr val="FF0000"/>
                </a:solidFill>
                <a:effectLst/>
                <a:highlight>
                  <a:srgbClr val="FFFF00"/>
                </a:highlight>
              </a:rPr>
            </a:br>
            <a:r>
              <a:rPr lang="en-US" dirty="0">
                <a:solidFill>
                  <a:srgbClr val="FF0000"/>
                </a:solidFill>
                <a:effectLst/>
                <a:highlight>
                  <a:srgbClr val="FFFF00"/>
                </a:highlight>
              </a:rPr>
              <a:t>After a little digging,</a:t>
            </a:r>
          </a:p>
          <a:p>
            <a:pPr rtl="0">
              <a:buNone/>
            </a:pPr>
            <a:br>
              <a:rPr lang="en-US" dirty="0">
                <a:solidFill>
                  <a:srgbClr val="FF0000"/>
                </a:solidFill>
                <a:effectLst/>
                <a:highlight>
                  <a:srgbClr val="FFFF00"/>
                </a:highlight>
              </a:rPr>
            </a:br>
            <a:r>
              <a:rPr lang="en-US" dirty="0">
                <a:solidFill>
                  <a:srgbClr val="FF0000"/>
                </a:solidFill>
                <a:effectLst/>
                <a:highlight>
                  <a:srgbClr val="FFFF00"/>
                </a:highlight>
              </a:rPr>
              <a:t>Following are the traces of your musical ancestries.</a:t>
            </a:r>
            <a:br>
              <a:rPr lang="en-US" dirty="0">
                <a:solidFill>
                  <a:srgbClr val="FF0000"/>
                </a:solidFill>
                <a:effectLst/>
                <a:highlight>
                  <a:srgbClr val="FFFF00"/>
                </a:highlight>
              </a:rPr>
            </a:br>
            <a:r>
              <a:rPr lang="en-US" dirty="0">
                <a:solidFill>
                  <a:srgbClr val="FF0000"/>
                </a:solidFill>
                <a:effectLst/>
                <a:highlight>
                  <a:srgbClr val="FFFF00"/>
                </a:highlight>
              </a:rPr>
              <a:t>Munz-Busoni-Liszt-Czerny-Beethoven</a:t>
            </a:r>
            <a:br>
              <a:rPr lang="en-US" dirty="0">
                <a:solidFill>
                  <a:srgbClr val="FF0000"/>
                </a:solidFill>
                <a:effectLst/>
                <a:highlight>
                  <a:srgbClr val="FFFF00"/>
                </a:highlight>
              </a:rPr>
            </a:br>
            <a:r>
              <a:rPr lang="en-US" dirty="0">
                <a:solidFill>
                  <a:srgbClr val="FF0000"/>
                </a:solidFill>
                <a:effectLst/>
                <a:highlight>
                  <a:srgbClr val="FFFF00"/>
                </a:highlight>
              </a:rPr>
              <a:t>Canin-</a:t>
            </a:r>
            <a:r>
              <a:rPr lang="en-US" dirty="0" err="1">
                <a:solidFill>
                  <a:srgbClr val="FF0000"/>
                </a:solidFill>
                <a:effectLst/>
                <a:highlight>
                  <a:srgbClr val="FFFF00"/>
                </a:highlight>
              </a:rPr>
              <a:t>Lhevinne</a:t>
            </a:r>
            <a:r>
              <a:rPr lang="en-US" dirty="0">
                <a:solidFill>
                  <a:srgbClr val="FF0000"/>
                </a:solidFill>
                <a:effectLst/>
                <a:highlight>
                  <a:srgbClr val="FFFF00"/>
                </a:highlight>
              </a:rPr>
              <a:t>-Leschetizky-Czerny-Beethoven</a:t>
            </a:r>
          </a:p>
          <a:p>
            <a:pPr rtl="0">
              <a:buNone/>
            </a:pPr>
            <a:r>
              <a:rPr lang="en-US" dirty="0">
                <a:solidFill>
                  <a:srgbClr val="FF0000"/>
                </a:solidFill>
                <a:effectLst/>
                <a:highlight>
                  <a:srgbClr val="FFFF00"/>
                </a:highlight>
              </a:rPr>
              <a:t>     </a:t>
            </a:r>
            <a:r>
              <a:rPr lang="en-US" dirty="0" err="1">
                <a:solidFill>
                  <a:srgbClr val="FF0000"/>
                </a:solidFill>
                <a:effectLst/>
                <a:highlight>
                  <a:srgbClr val="FFFF00"/>
                </a:highlight>
              </a:rPr>
              <a:t>Tzerko</a:t>
            </a:r>
            <a:r>
              <a:rPr lang="en-US" dirty="0">
                <a:solidFill>
                  <a:srgbClr val="FF0000"/>
                </a:solidFill>
                <a:effectLst/>
                <a:highlight>
                  <a:srgbClr val="FFFF00"/>
                </a:highlight>
              </a:rPr>
              <a:t> - Schnabel-Leschetizky-Czerny-Beethoven</a:t>
            </a:r>
          </a:p>
          <a:p>
            <a:pPr marL="0" indent="0" rtl="0">
              <a:buNone/>
            </a:pPr>
            <a:r>
              <a:rPr lang="en-US" dirty="0">
                <a:solidFill>
                  <a:srgbClr val="FF0000"/>
                </a:solidFill>
                <a:highlight>
                  <a:srgbClr val="FFFF00"/>
                </a:highlight>
              </a:rPr>
              <a:t>      </a:t>
            </a:r>
            <a:br>
              <a:rPr lang="en-US" dirty="0">
                <a:solidFill>
                  <a:srgbClr val="FF0000"/>
                </a:solidFill>
                <a:effectLst/>
              </a:rPr>
            </a:br>
            <a:r>
              <a:rPr lang="en-US" dirty="0">
                <a:solidFill>
                  <a:srgbClr val="FF0000"/>
                </a:solidFill>
                <a:effectLst/>
              </a:rPr>
              <a:t>   </a:t>
            </a:r>
            <a:r>
              <a:rPr lang="en-US" dirty="0">
                <a:solidFill>
                  <a:srgbClr val="FF0000"/>
                </a:solidFill>
                <a:effectLst/>
                <a:highlight>
                  <a:srgbClr val="FFFF00"/>
                </a:highlight>
              </a:rPr>
              <a:t>Margulis-His Father-Alexander Scriabin!</a:t>
            </a:r>
          </a:p>
          <a:p>
            <a:pPr marL="0" indent="0" rtl="0">
              <a:buNone/>
            </a:pPr>
            <a:endParaRPr lang="en-US" dirty="0">
              <a:effectLst/>
            </a:endParaRPr>
          </a:p>
          <a:p>
            <a:r>
              <a:rPr lang="en-US" b="1" i="0" dirty="0">
                <a:solidFill>
                  <a:srgbClr val="202122"/>
                </a:solidFill>
                <a:effectLst/>
                <a:highlight>
                  <a:srgbClr val="FFFF00"/>
                </a:highlight>
                <a:latin typeface="Arial" panose="020B0604020202020204" pitchFamily="34" charset="0"/>
              </a:rPr>
              <a:t>Carl Czerny</a:t>
            </a:r>
            <a:r>
              <a:rPr lang="en-US" dirty="0">
                <a:solidFill>
                  <a:srgbClr val="202122"/>
                </a:solidFill>
                <a:highlight>
                  <a:srgbClr val="FFFF00"/>
                </a:highlight>
                <a:latin typeface="Arial" panose="020B0604020202020204" pitchFamily="34" charset="0"/>
              </a:rPr>
              <a:t>:                        </a:t>
            </a:r>
            <a:r>
              <a:rPr lang="en-US" b="0" i="0" dirty="0">
                <a:solidFill>
                  <a:srgbClr val="202122"/>
                </a:solidFill>
                <a:effectLst/>
                <a:highlight>
                  <a:srgbClr val="FFFF00"/>
                </a:highlight>
                <a:latin typeface="Arial" panose="020B0604020202020204" pitchFamily="34" charset="0"/>
              </a:rPr>
              <a:t>Germany (1791 – 1857) </a:t>
            </a:r>
          </a:p>
          <a:p>
            <a:r>
              <a:rPr lang="en-US" b="1" i="0" dirty="0">
                <a:solidFill>
                  <a:srgbClr val="202122"/>
                </a:solidFill>
                <a:effectLst/>
                <a:highlight>
                  <a:srgbClr val="FFFF00"/>
                </a:highlight>
                <a:latin typeface="Arial" panose="020B0604020202020204" pitchFamily="34" charset="0"/>
              </a:rPr>
              <a:t>Ludwig van Beethoven</a:t>
            </a:r>
            <a:r>
              <a:rPr lang="en-US" baseline="30000" dirty="0">
                <a:solidFill>
                  <a:srgbClr val="3366CC"/>
                </a:solidFill>
                <a:highlight>
                  <a:srgbClr val="FFFF00"/>
                </a:highlight>
                <a:latin typeface="Arial" panose="020B0604020202020204" pitchFamily="34" charset="0"/>
              </a:rPr>
              <a:t>.     </a:t>
            </a:r>
            <a:r>
              <a:rPr lang="en-US" baseline="30000" dirty="0">
                <a:solidFill>
                  <a:srgbClr val="202122"/>
                </a:solidFill>
                <a:highlight>
                  <a:srgbClr val="FFFF00"/>
                </a:highlight>
                <a:latin typeface="Arial" panose="020B0604020202020204" pitchFamily="34" charset="0"/>
              </a:rPr>
              <a:t>   </a:t>
            </a:r>
            <a:r>
              <a:rPr lang="en-US" b="0" i="0" dirty="0">
                <a:solidFill>
                  <a:srgbClr val="202122"/>
                </a:solidFill>
                <a:effectLst/>
                <a:highlight>
                  <a:srgbClr val="FFFF00"/>
                </a:highlight>
                <a:latin typeface="Arial" panose="020B0604020202020204" pitchFamily="34" charset="0"/>
              </a:rPr>
              <a:t>German 1770 –1827)</a:t>
            </a:r>
          </a:p>
          <a:p>
            <a:pPr marL="0" indent="0" rtl="0">
              <a:buNone/>
            </a:pPr>
            <a:endParaRPr lang="en-US" dirty="0">
              <a:effectLst/>
            </a:endParaRPr>
          </a:p>
          <a:p>
            <a:endParaRPr lang="en-US" b="0" i="0" dirty="0">
              <a:solidFill>
                <a:srgbClr val="202122"/>
              </a:solidFill>
              <a:effectLst/>
              <a:latin typeface="Arial" panose="020B0604020202020204" pitchFamily="34" charset="0"/>
            </a:endParaRPr>
          </a:p>
        </p:txBody>
      </p:sp>
      <p:pic>
        <p:nvPicPr>
          <p:cNvPr id="5" name="Picture 4" descr="A person holding a piece of paper&#10;&#10;AI-generated content may be incorrect.">
            <a:extLst>
              <a:ext uri="{FF2B5EF4-FFF2-40B4-BE49-F238E27FC236}">
                <a16:creationId xmlns:a16="http://schemas.microsoft.com/office/drawing/2014/main" id="{635B01C5-0DFC-0CEC-B2D1-04D0CDFAE56A}"/>
              </a:ext>
            </a:extLst>
          </p:cNvPr>
          <p:cNvPicPr>
            <a:picLocks noChangeAspect="1"/>
          </p:cNvPicPr>
          <p:nvPr/>
        </p:nvPicPr>
        <p:blipFill>
          <a:blip r:embed="rId3"/>
          <a:stretch>
            <a:fillRect/>
          </a:stretch>
        </p:blipFill>
        <p:spPr>
          <a:xfrm>
            <a:off x="7489370" y="0"/>
            <a:ext cx="4542973" cy="6590686"/>
          </a:xfrm>
          <a:prstGeom prst="rect">
            <a:avLst/>
          </a:prstGeom>
        </p:spPr>
      </p:pic>
    </p:spTree>
    <p:extLst>
      <p:ext uri="{BB962C8B-B14F-4D97-AF65-F5344CB8AC3E}">
        <p14:creationId xmlns:p14="http://schemas.microsoft.com/office/powerpoint/2010/main" val="25552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2"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Content Placeholder 4">
            <a:extLst>
              <a:ext uri="{FF2B5EF4-FFF2-40B4-BE49-F238E27FC236}">
                <a16:creationId xmlns:a16="http://schemas.microsoft.com/office/drawing/2014/main" id="{0A14FBD0-6976-6FDA-28C5-9E398C95CC3E}"/>
              </a:ext>
            </a:extLst>
          </p:cNvPr>
          <p:cNvPicPr>
            <a:picLocks noGrp="1" noChangeAspect="1"/>
          </p:cNvPicPr>
          <p:nvPr>
            <p:ph idx="1"/>
          </p:nvPr>
        </p:nvPicPr>
        <p:blipFill>
          <a:blip r:embed="rId4"/>
          <a:stretch>
            <a:fillRect/>
          </a:stretch>
        </p:blipFill>
        <p:spPr>
          <a:xfrm>
            <a:off x="-319314" y="-1219201"/>
            <a:ext cx="13048343" cy="8911771"/>
          </a:xfrm>
          <a:prstGeom prst="rect">
            <a:avLst/>
          </a:prstGeom>
        </p:spPr>
      </p:pic>
    </p:spTree>
    <p:extLst>
      <p:ext uri="{BB962C8B-B14F-4D97-AF65-F5344CB8AC3E}">
        <p14:creationId xmlns:p14="http://schemas.microsoft.com/office/powerpoint/2010/main" val="124231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2" name="Picture 4">
            <a:hlinkClick r:id="rId2"/>
            <a:extLst>
              <a:ext uri="{FF2B5EF4-FFF2-40B4-BE49-F238E27FC236}">
                <a16:creationId xmlns:a16="http://schemas.microsoft.com/office/drawing/2014/main" id="{E83440CD-0C0A-9704-037D-855E4A1297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978" y="2037016"/>
            <a:ext cx="4107766" cy="471547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0FD530D-D9FF-0214-130B-E4188D68048B}"/>
              </a:ext>
            </a:extLst>
          </p:cNvPr>
          <p:cNvSpPr>
            <a:spLocks noGrp="1"/>
          </p:cNvSpPr>
          <p:nvPr>
            <p:ph type="title"/>
          </p:nvPr>
        </p:nvSpPr>
        <p:spPr>
          <a:xfrm>
            <a:off x="618978" y="668049"/>
            <a:ext cx="11211950" cy="809059"/>
          </a:xfrm>
        </p:spPr>
        <p:txBody>
          <a:bodyPr>
            <a:normAutofit fontScale="90000"/>
          </a:bodyPr>
          <a:lstStyle/>
          <a:p>
            <a:br>
              <a:rPr lang="en-US" sz="2700" i="1" dirty="0"/>
            </a:br>
            <a:r>
              <a:rPr lang="en-US" sz="2700" i="1" dirty="0"/>
              <a:t> </a:t>
            </a:r>
            <a:br>
              <a:rPr lang="en-US" sz="2700" i="1" dirty="0"/>
            </a:br>
            <a:br>
              <a:rPr lang="en-US" sz="2700" i="1" dirty="0"/>
            </a:br>
            <a:br>
              <a:rPr lang="en-US" sz="2700" i="1" dirty="0">
                <a:solidFill>
                  <a:srgbClr val="FF0000"/>
                </a:solidFill>
                <a:highlight>
                  <a:srgbClr val="FFFF00"/>
                </a:highlight>
              </a:rPr>
            </a:br>
            <a:r>
              <a:rPr lang="en-US" sz="2700" i="1" dirty="0">
                <a:solidFill>
                  <a:srgbClr val="FF0000"/>
                </a:solidFill>
                <a:highlight>
                  <a:srgbClr val="FFFF00"/>
                </a:highlight>
              </a:rPr>
              <a:t>  </a:t>
            </a:r>
            <a:r>
              <a:rPr lang="en-US" sz="3100" dirty="0">
                <a:solidFill>
                  <a:srgbClr val="FF0000"/>
                </a:solidFill>
                <a:highlight>
                  <a:srgbClr val="FFFF00"/>
                </a:highlight>
              </a:rPr>
              <a:t>Ludwig van Beethoven                                          Karl Czerny</a:t>
            </a:r>
            <a:br>
              <a:rPr lang="en-US" sz="2700" i="1" dirty="0">
                <a:solidFill>
                  <a:srgbClr val="FF0000"/>
                </a:solidFill>
                <a:highlight>
                  <a:srgbClr val="FFFF00"/>
                </a:highlight>
              </a:rPr>
            </a:br>
            <a:r>
              <a:rPr lang="en-US" sz="2700" i="1" dirty="0">
                <a:solidFill>
                  <a:srgbClr val="FF0000"/>
                </a:solidFill>
                <a:highlight>
                  <a:srgbClr val="FFFF00"/>
                </a:highlight>
              </a:rPr>
              <a:t>     Germany 1770-1827                                                Germany </a:t>
            </a:r>
            <a:r>
              <a:rPr lang="en-US" sz="2800" i="1" dirty="0">
                <a:solidFill>
                  <a:srgbClr val="FF0000"/>
                </a:solidFill>
                <a:highlight>
                  <a:srgbClr val="FFFF00"/>
                </a:highlight>
              </a:rPr>
              <a:t>1791-1857 </a:t>
            </a:r>
            <a:endParaRPr lang="en-US" sz="2700" i="1" dirty="0">
              <a:solidFill>
                <a:srgbClr val="FF0000"/>
              </a:solidFill>
              <a:highlight>
                <a:srgbClr val="FFFF00"/>
              </a:highlight>
            </a:endParaRPr>
          </a:p>
        </p:txBody>
      </p:sp>
      <p:pic>
        <p:nvPicPr>
          <p:cNvPr id="14" name="Graphic 13" descr="Arrow Right outline">
            <a:extLst>
              <a:ext uri="{FF2B5EF4-FFF2-40B4-BE49-F238E27FC236}">
                <a16:creationId xmlns:a16="http://schemas.microsoft.com/office/drawing/2014/main" id="{A9A4B852-47D7-64CF-1C66-BFFEBE48B3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4036" y="668049"/>
            <a:ext cx="914400" cy="914400"/>
          </a:xfrm>
          <a:prstGeom prst="rect">
            <a:avLst/>
          </a:prstGeom>
        </p:spPr>
      </p:pic>
      <p:pic>
        <p:nvPicPr>
          <p:cNvPr id="16" name="Picture 15">
            <a:extLst>
              <a:ext uri="{FF2B5EF4-FFF2-40B4-BE49-F238E27FC236}">
                <a16:creationId xmlns:a16="http://schemas.microsoft.com/office/drawing/2014/main" id="{873A4B68-26E8-C76B-D225-6162842B5217}"/>
              </a:ext>
            </a:extLst>
          </p:cNvPr>
          <p:cNvPicPr>
            <a:picLocks noChangeAspect="1"/>
          </p:cNvPicPr>
          <p:nvPr/>
        </p:nvPicPr>
        <p:blipFill>
          <a:blip r:embed="rId6"/>
          <a:stretch>
            <a:fillRect/>
          </a:stretch>
        </p:blipFill>
        <p:spPr>
          <a:xfrm>
            <a:off x="7465257" y="2037017"/>
            <a:ext cx="3666981" cy="4715475"/>
          </a:xfrm>
          <a:prstGeom prst="rect">
            <a:avLst/>
          </a:prstGeom>
        </p:spPr>
      </p:pic>
      <p:sp>
        <p:nvSpPr>
          <p:cNvPr id="17" name="TextBox 16">
            <a:extLst>
              <a:ext uri="{FF2B5EF4-FFF2-40B4-BE49-F238E27FC236}">
                <a16:creationId xmlns:a16="http://schemas.microsoft.com/office/drawing/2014/main" id="{9F476DBC-C24B-691E-1B0F-0CAF3271B35A}"/>
              </a:ext>
            </a:extLst>
          </p:cNvPr>
          <p:cNvSpPr txBox="1"/>
          <p:nvPr/>
        </p:nvSpPr>
        <p:spPr>
          <a:xfrm>
            <a:off x="5078436" y="2517609"/>
            <a:ext cx="1946029" cy="2308324"/>
          </a:xfrm>
          <a:prstGeom prst="rect">
            <a:avLst/>
          </a:prstGeom>
          <a:noFill/>
        </p:spPr>
        <p:txBody>
          <a:bodyPr wrap="square" rtlCol="0">
            <a:spAutoFit/>
          </a:bodyPr>
          <a:lstStyle/>
          <a:p>
            <a:pPr algn="ctr"/>
            <a:r>
              <a:rPr lang="en-US" dirty="0">
                <a:solidFill>
                  <a:srgbClr val="FF0000"/>
                </a:solidFill>
                <a:highlight>
                  <a:srgbClr val="FFFF00"/>
                </a:highlight>
              </a:rPr>
              <a:t>Czerny was one of Beethoven’s most best known students</a:t>
            </a:r>
          </a:p>
          <a:p>
            <a:pPr algn="ctr"/>
            <a:r>
              <a:rPr lang="en-US" dirty="0">
                <a:solidFill>
                  <a:srgbClr val="FF0000"/>
                </a:solidFill>
                <a:highlight>
                  <a:srgbClr val="FFFF00"/>
                </a:highlight>
              </a:rPr>
              <a:t>And later became one of the main teachers of Franz Liszt</a:t>
            </a:r>
          </a:p>
        </p:txBody>
      </p:sp>
    </p:spTree>
    <p:extLst>
      <p:ext uri="{BB962C8B-B14F-4D97-AF65-F5344CB8AC3E}">
        <p14:creationId xmlns:p14="http://schemas.microsoft.com/office/powerpoint/2010/main" val="174260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E0475-8018-FED0-BF7C-2F2058C34137}"/>
              </a:ext>
            </a:extLst>
          </p:cNvPr>
          <p:cNvPicPr>
            <a:picLocks noChangeAspect="1"/>
          </p:cNvPicPr>
          <p:nvPr/>
        </p:nvPicPr>
        <p:blipFill>
          <a:blip r:embed="rId3"/>
          <a:stretch>
            <a:fillRect/>
          </a:stretch>
        </p:blipFill>
        <p:spPr>
          <a:xfrm>
            <a:off x="-809898" y="-1404982"/>
            <a:ext cx="12775475" cy="9245600"/>
          </a:xfrm>
          <a:prstGeom prst="rect">
            <a:avLst/>
          </a:prstGeom>
        </p:spPr>
      </p:pic>
      <p:sp>
        <p:nvSpPr>
          <p:cNvPr id="5" name="TextBox 4">
            <a:extLst>
              <a:ext uri="{FF2B5EF4-FFF2-40B4-BE49-F238E27FC236}">
                <a16:creationId xmlns:a16="http://schemas.microsoft.com/office/drawing/2014/main" id="{8EA7BAA6-970E-DF7E-CC3C-C56A69EB5B0E}"/>
              </a:ext>
            </a:extLst>
          </p:cNvPr>
          <p:cNvSpPr txBox="1"/>
          <p:nvPr/>
        </p:nvSpPr>
        <p:spPr>
          <a:xfrm>
            <a:off x="11325498" y="979714"/>
            <a:ext cx="2259874" cy="13942278"/>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Liszt became Czerny's most famous pupil. He trained the child with the works of Mozart, Beethoven, Clementi, </a:t>
            </a:r>
            <a:r>
              <a:rPr lang="en-US" b="0" i="0" u="none" strike="noStrike" dirty="0">
                <a:solidFill>
                  <a:srgbClr val="3366CC"/>
                </a:solidFill>
                <a:effectLst/>
                <a:latin typeface="Arial" panose="020B0604020202020204" pitchFamily="34" charset="0"/>
                <a:hlinkClick r:id="rId4" tooltip="Ignaz Moscheles"/>
              </a:rPr>
              <a:t>Ignaz Moscheles</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5" tooltip="Johann Sebastian Bach"/>
              </a:rPr>
              <a:t>Johann Sebastian Bach</a:t>
            </a:r>
            <a:r>
              <a:rPr lang="en-US" b="0" i="0" dirty="0">
                <a:solidFill>
                  <a:srgbClr val="202122"/>
                </a:solidFill>
                <a:effectLst/>
                <a:latin typeface="Arial" panose="020B0604020202020204" pitchFamily="34" charset="0"/>
              </a:rPr>
              <a:t>. The Liszt family lived in the same street in Vienna as Czerny, who was so impressed by the boy that he taught him free of charge. Liszt was later to repay this confidence by introducing the music of Czerny at many of his Paris recitals.</a:t>
            </a:r>
            <a:r>
              <a:rPr lang="en-US" b="0" i="0" u="none" strike="noStrike" baseline="30000" dirty="0">
                <a:solidFill>
                  <a:srgbClr val="3366CC"/>
                </a:solidFill>
                <a:effectLst/>
                <a:latin typeface="Arial" panose="020B0604020202020204" pitchFamily="34" charset="0"/>
                <a:hlinkClick r:id="rId6"/>
              </a:rPr>
              <a:t>[15]</a:t>
            </a:r>
            <a:r>
              <a:rPr lang="en-US" b="0" i="0" dirty="0">
                <a:solidFill>
                  <a:srgbClr val="202122"/>
                </a:solidFill>
                <a:effectLst/>
                <a:latin typeface="Arial" panose="020B0604020202020204" pitchFamily="34" charset="0"/>
              </a:rPr>
              <a:t> Shortly before Liszt's Vienna concert of 13 April 1823 (his final concert of that season), Czerny arranged, with some difficulty (as Beethoven increasingly disliked child prodigies) the introduction of Liszt to Beethoven. Beethoven was sufficiently impressed with the young Liszt to give him a kiss on the forehead.</a:t>
            </a:r>
            <a:r>
              <a:rPr lang="en-US" b="0" i="0" u="none" strike="noStrike" baseline="30000" dirty="0">
                <a:solidFill>
                  <a:srgbClr val="3366CC"/>
                </a:solidFill>
                <a:effectLst/>
                <a:latin typeface="Arial" panose="020B0604020202020204" pitchFamily="34" charset="0"/>
                <a:hlinkClick r:id="rId7"/>
              </a:rPr>
              <a:t>[16]</a:t>
            </a:r>
            <a:r>
              <a:rPr lang="en-US" b="0" i="0" dirty="0">
                <a:solidFill>
                  <a:srgbClr val="202122"/>
                </a:solidFill>
                <a:effectLst/>
                <a:latin typeface="Arial" panose="020B0604020202020204" pitchFamily="34" charset="0"/>
              </a:rPr>
              <a:t> Liszt remained close to Czerny, and in 1852 his </a:t>
            </a:r>
            <a:r>
              <a:rPr lang="en-US" b="0" i="1" u="none" strike="noStrike" dirty="0">
                <a:solidFill>
                  <a:srgbClr val="3366CC"/>
                </a:solidFill>
                <a:effectLst/>
                <a:latin typeface="Arial" panose="020B0604020202020204" pitchFamily="34" charset="0"/>
                <a:hlinkClick r:id="rId8" tooltip="Transcendental Études"/>
              </a:rPr>
              <a:t>Études d'exécution transcendante</a:t>
            </a:r>
            <a:r>
              <a:rPr lang="en-US" b="0" i="0" dirty="0">
                <a:solidFill>
                  <a:srgbClr val="202122"/>
                </a:solidFill>
                <a:effectLst/>
                <a:latin typeface="Arial" panose="020B0604020202020204" pitchFamily="34" charset="0"/>
              </a:rPr>
              <a:t> were published with a dedication to Czerny.</a:t>
            </a:r>
            <a:r>
              <a:rPr lang="en-US" b="0" i="0" u="none" strike="noStrike" baseline="30000" dirty="0">
                <a:solidFill>
                  <a:srgbClr val="3366CC"/>
                </a:solidFill>
                <a:effectLst/>
                <a:latin typeface="Arial" panose="020B0604020202020204" pitchFamily="34" charset="0"/>
                <a:hlinkClick r:id="rId9"/>
              </a:rPr>
              <a:t>[17]</a:t>
            </a:r>
            <a:endParaRPr lang="en-US" dirty="0"/>
          </a:p>
        </p:txBody>
      </p:sp>
    </p:spTree>
    <p:extLst>
      <p:ext uri="{BB962C8B-B14F-4D97-AF65-F5344CB8AC3E}">
        <p14:creationId xmlns:p14="http://schemas.microsoft.com/office/powerpoint/2010/main" val="3370487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20A21-73A9-DCA7-234A-46120998FC7C}"/>
              </a:ext>
            </a:extLst>
          </p:cNvPr>
          <p:cNvSpPr>
            <a:spLocks noGrp="1"/>
          </p:cNvSpPr>
          <p:nvPr>
            <p:ph type="title"/>
          </p:nvPr>
        </p:nvSpPr>
        <p:spPr>
          <a:xfrm>
            <a:off x="457199" y="913322"/>
            <a:ext cx="6741888" cy="1196827"/>
          </a:xfrm>
        </p:spPr>
        <p:txBody>
          <a:bodyPr>
            <a:normAutofit/>
          </a:bodyPr>
          <a:lstStyle/>
          <a:p>
            <a:r>
              <a:rPr lang="en-US" sz="3600" dirty="0" err="1">
                <a:solidFill>
                  <a:srgbClr val="FF0000"/>
                </a:solidFill>
                <a:highlight>
                  <a:srgbClr val="FFFF00"/>
                </a:highlight>
              </a:rPr>
              <a:t>Miecyzslaw</a:t>
            </a:r>
            <a:r>
              <a:rPr lang="en-US" sz="3600" dirty="0">
                <a:solidFill>
                  <a:srgbClr val="FF0000"/>
                </a:solidFill>
                <a:highlight>
                  <a:srgbClr val="FFFF00"/>
                </a:highlight>
              </a:rPr>
              <a:t> Munz</a:t>
            </a:r>
            <a:br>
              <a:rPr lang="en-US" sz="3600" dirty="0">
                <a:solidFill>
                  <a:srgbClr val="FF0000"/>
                </a:solidFill>
                <a:highlight>
                  <a:srgbClr val="FFFF00"/>
                </a:highlight>
              </a:rPr>
            </a:br>
            <a:r>
              <a:rPr lang="en-US" sz="3200" i="1" dirty="0">
                <a:solidFill>
                  <a:srgbClr val="FF0000"/>
                </a:solidFill>
                <a:highlight>
                  <a:srgbClr val="FFFF00"/>
                </a:highlight>
              </a:rPr>
              <a:t>Poland – Berlin – U.S.A. </a:t>
            </a:r>
          </a:p>
        </p:txBody>
      </p:sp>
      <p:pic>
        <p:nvPicPr>
          <p:cNvPr id="4" name="Content Placeholder 3">
            <a:extLst>
              <a:ext uri="{FF2B5EF4-FFF2-40B4-BE49-F238E27FC236}">
                <a16:creationId xmlns:a16="http://schemas.microsoft.com/office/drawing/2014/main" id="{30FABD9E-36E9-D74A-F6A5-B94233AF62A3}"/>
              </a:ext>
            </a:extLst>
          </p:cNvPr>
          <p:cNvPicPr>
            <a:picLocks noGrp="1" noChangeAspect="1"/>
            <a:extLst>
              <a:ext uri="{51228E76-BA90-4043-B771-695A4F85340A}">
                <alf:liveFeedProps xmlns:alf="http://schemas.microsoft.com/office/drawing/2021/livefeed"/>
              </a:ext>
            </a:extLst>
          </p:cNvPicPr>
          <p:nvPr>
            <p:ph idx="1"/>
          </p:nvPr>
        </p:nvPicPr>
        <p:blipFill>
          <a:blip r:embed="rId3">
            <a:extLst>
              <a:ext uri="{96DAC541-7B7A-43D3-8B79-37D633B846F1}">
                <asvg:svgBlip xmlns:asvg="http://schemas.microsoft.com/office/drawing/2016/SVG/main" r:embed="rId4"/>
              </a:ext>
            </a:extLst>
          </a:blip>
          <a:stretch>
            <a:fillRect/>
          </a:stretch>
        </p:blipFill>
        <p:spPr/>
      </p:pic>
      <p:pic>
        <p:nvPicPr>
          <p:cNvPr id="8" name="Picture 7">
            <a:extLst>
              <a:ext uri="{FF2B5EF4-FFF2-40B4-BE49-F238E27FC236}">
                <a16:creationId xmlns:a16="http://schemas.microsoft.com/office/drawing/2014/main" id="{204DDE1C-CC66-457E-32B5-66D87A1B469D}"/>
              </a:ext>
            </a:extLst>
          </p:cNvPr>
          <p:cNvPicPr>
            <a:picLocks noChangeAspect="1"/>
          </p:cNvPicPr>
          <p:nvPr/>
        </p:nvPicPr>
        <p:blipFill>
          <a:blip r:embed="rId5"/>
          <a:stretch>
            <a:fillRect/>
          </a:stretch>
        </p:blipFill>
        <p:spPr>
          <a:xfrm>
            <a:off x="5833715" y="5015943"/>
            <a:ext cx="2198810" cy="2934779"/>
          </a:xfrm>
          <a:prstGeom prst="rect">
            <a:avLst/>
          </a:prstGeom>
        </p:spPr>
      </p:pic>
      <p:pic>
        <p:nvPicPr>
          <p:cNvPr id="5" name="Picture 4" descr="A person playing a piano&#10;&#10;AI-generated content may be incorrect.">
            <a:extLst>
              <a:ext uri="{FF2B5EF4-FFF2-40B4-BE49-F238E27FC236}">
                <a16:creationId xmlns:a16="http://schemas.microsoft.com/office/drawing/2014/main" id="{6F797AC9-758D-93D7-54F1-91BCA9B555C9}"/>
              </a:ext>
            </a:extLst>
          </p:cNvPr>
          <p:cNvPicPr>
            <a:picLocks noChangeAspect="1"/>
          </p:cNvPicPr>
          <p:nvPr/>
        </p:nvPicPr>
        <p:blipFill>
          <a:blip r:embed="rId6"/>
          <a:stretch>
            <a:fillRect/>
          </a:stretch>
        </p:blipFill>
        <p:spPr>
          <a:xfrm>
            <a:off x="689480" y="3347510"/>
            <a:ext cx="5144234" cy="2627086"/>
          </a:xfrm>
          <a:prstGeom prst="rect">
            <a:avLst/>
          </a:prstGeom>
        </p:spPr>
      </p:pic>
      <p:pic>
        <p:nvPicPr>
          <p:cNvPr id="7" name="Picture 6">
            <a:extLst>
              <a:ext uri="{FF2B5EF4-FFF2-40B4-BE49-F238E27FC236}">
                <a16:creationId xmlns:a16="http://schemas.microsoft.com/office/drawing/2014/main" id="{89B6498D-CA2F-90C6-1DE3-B171D42C8515}"/>
              </a:ext>
            </a:extLst>
          </p:cNvPr>
          <p:cNvPicPr>
            <a:picLocks noChangeAspect="1"/>
          </p:cNvPicPr>
          <p:nvPr/>
        </p:nvPicPr>
        <p:blipFill>
          <a:blip r:embed="rId7"/>
          <a:stretch>
            <a:fillRect/>
          </a:stretch>
        </p:blipFill>
        <p:spPr>
          <a:xfrm>
            <a:off x="8142237" y="0"/>
            <a:ext cx="4661177" cy="5747657"/>
          </a:xfrm>
          <a:prstGeom prst="rect">
            <a:avLst/>
          </a:prstGeom>
        </p:spPr>
      </p:pic>
      <p:sp>
        <p:nvSpPr>
          <p:cNvPr id="9" name="TextBox 8">
            <a:extLst>
              <a:ext uri="{FF2B5EF4-FFF2-40B4-BE49-F238E27FC236}">
                <a16:creationId xmlns:a16="http://schemas.microsoft.com/office/drawing/2014/main" id="{6C800F87-E92D-F0FB-0639-EA54C573072B}"/>
              </a:ext>
            </a:extLst>
          </p:cNvPr>
          <p:cNvSpPr txBox="1"/>
          <p:nvPr/>
        </p:nvSpPr>
        <p:spPr>
          <a:xfrm>
            <a:off x="457199" y="2096712"/>
            <a:ext cx="7235372" cy="1292662"/>
          </a:xfrm>
          <a:prstGeom prst="rect">
            <a:avLst/>
          </a:prstGeom>
          <a:noFill/>
        </p:spPr>
        <p:txBody>
          <a:bodyPr wrap="square" rtlCol="0">
            <a:spAutoFit/>
          </a:bodyPr>
          <a:lstStyle/>
          <a:p>
            <a:r>
              <a:rPr lang="en-US" dirty="0">
                <a:solidFill>
                  <a:schemeClr val="bg1">
                    <a:lumMod val="95000"/>
                    <a:lumOff val="5000"/>
                  </a:schemeClr>
                </a:solidFill>
                <a:highlight>
                  <a:srgbClr val="FFFF00"/>
                </a:highlight>
              </a:rPr>
              <a:t>Born in Krakov, Poland, Munz studied in Berlin with </a:t>
            </a:r>
            <a:r>
              <a:rPr lang="en-US" sz="2400" dirty="0" err="1">
                <a:solidFill>
                  <a:schemeClr val="bg1">
                    <a:lumMod val="95000"/>
                    <a:lumOff val="5000"/>
                  </a:schemeClr>
                </a:solidFill>
                <a:highlight>
                  <a:srgbClr val="FFFF00"/>
                </a:highlight>
              </a:rPr>
              <a:t>Feruccio</a:t>
            </a:r>
            <a:r>
              <a:rPr lang="en-US" sz="2400" dirty="0">
                <a:solidFill>
                  <a:schemeClr val="bg1">
                    <a:lumMod val="95000"/>
                    <a:lumOff val="5000"/>
                  </a:schemeClr>
                </a:solidFill>
                <a:highlight>
                  <a:srgbClr val="FFFF00"/>
                </a:highlight>
              </a:rPr>
              <a:t> Busoni  </a:t>
            </a:r>
            <a:r>
              <a:rPr lang="en-US" dirty="0">
                <a:solidFill>
                  <a:schemeClr val="bg1">
                    <a:lumMod val="95000"/>
                    <a:lumOff val="5000"/>
                  </a:schemeClr>
                </a:solidFill>
                <a:highlight>
                  <a:srgbClr val="FFFF00"/>
                </a:highlight>
              </a:rPr>
              <a:t>and became Busoni’s assistant. He was invited by Josef Hofmann to join the piano faculty at the Curtis Institute in Philadelphia, and later at Juilliard, Peabody and </a:t>
            </a:r>
            <a:r>
              <a:rPr lang="en-US" dirty="0" err="1">
                <a:solidFill>
                  <a:schemeClr val="bg1">
                    <a:lumMod val="95000"/>
                    <a:lumOff val="5000"/>
                  </a:schemeClr>
                </a:solidFill>
                <a:highlight>
                  <a:srgbClr val="FFFF00"/>
                </a:highlight>
              </a:rPr>
              <a:t>Manhatttan</a:t>
            </a:r>
            <a:r>
              <a:rPr lang="en-US" dirty="0">
                <a:solidFill>
                  <a:schemeClr val="bg1">
                    <a:lumMod val="95000"/>
                    <a:lumOff val="5000"/>
                  </a:schemeClr>
                </a:solidFill>
                <a:highlight>
                  <a:srgbClr val="FFFF00"/>
                </a:highlight>
              </a:rPr>
              <a:t> School of Music. </a:t>
            </a:r>
          </a:p>
        </p:txBody>
      </p:sp>
      <p:sp>
        <p:nvSpPr>
          <p:cNvPr id="12" name="TextBox 11">
            <a:extLst>
              <a:ext uri="{FF2B5EF4-FFF2-40B4-BE49-F238E27FC236}">
                <a16:creationId xmlns:a16="http://schemas.microsoft.com/office/drawing/2014/main" id="{6227B22D-0341-D8E5-D539-2FAA13A61AB8}"/>
              </a:ext>
            </a:extLst>
          </p:cNvPr>
          <p:cNvSpPr txBox="1"/>
          <p:nvPr/>
        </p:nvSpPr>
        <p:spPr>
          <a:xfrm>
            <a:off x="609600" y="5920625"/>
            <a:ext cx="4927981" cy="1754326"/>
          </a:xfrm>
          <a:prstGeom prst="rect">
            <a:avLst/>
          </a:prstGeom>
          <a:noFill/>
        </p:spPr>
        <p:txBody>
          <a:bodyPr wrap="square" rtlCol="0">
            <a:spAutoFit/>
          </a:bodyPr>
          <a:lstStyle/>
          <a:p>
            <a:r>
              <a:rPr lang="en-US" i="1" dirty="0">
                <a:solidFill>
                  <a:srgbClr val="C00000"/>
                </a:solidFill>
                <a:highlight>
                  <a:srgbClr val="FFFF00"/>
                </a:highlight>
              </a:rPr>
              <a:t>“Lion of the Piano” </a:t>
            </a:r>
            <a:r>
              <a:rPr lang="en-US" dirty="0" err="1">
                <a:solidFill>
                  <a:srgbClr val="C00000"/>
                </a:solidFill>
                <a:highlight>
                  <a:srgbClr val="FFFF00"/>
                </a:highlight>
              </a:rPr>
              <a:t>Feruccio</a:t>
            </a:r>
            <a:r>
              <a:rPr lang="en-US" dirty="0">
                <a:solidFill>
                  <a:srgbClr val="C00000"/>
                </a:solidFill>
                <a:highlight>
                  <a:srgbClr val="FFFF00"/>
                </a:highlight>
              </a:rPr>
              <a:t> Busoni was an </a:t>
            </a:r>
          </a:p>
          <a:p>
            <a:r>
              <a:rPr lang="en-US" dirty="0">
                <a:solidFill>
                  <a:srgbClr val="C00000"/>
                </a:solidFill>
                <a:highlight>
                  <a:srgbClr val="FFFF00"/>
                </a:highlight>
              </a:rPr>
              <a:t>ardent follower of J.S. Bach. </a:t>
            </a:r>
          </a:p>
          <a:p>
            <a:r>
              <a:rPr lang="en-US" dirty="0">
                <a:solidFill>
                  <a:srgbClr val="C00000"/>
                </a:solidFill>
                <a:highlight>
                  <a:srgbClr val="FFFF00"/>
                </a:highlight>
                <a:latin typeface="+mj-lt"/>
              </a:rPr>
              <a:t>“</a:t>
            </a:r>
            <a:r>
              <a:rPr lang="en-US" b="0" i="1" dirty="0">
                <a:solidFill>
                  <a:srgbClr val="C00000"/>
                </a:solidFill>
                <a:effectLst/>
                <a:highlight>
                  <a:srgbClr val="FFFF00"/>
                </a:highlight>
                <a:latin typeface="+mj-lt"/>
              </a:rPr>
              <a:t>Ferruccio Busoni is  the most influential and controversial  figure of the piano world, who shaped technical and psychological aspects of the piano performance in the XX century.”  </a:t>
            </a:r>
            <a:endParaRPr lang="en-US" i="1" dirty="0">
              <a:solidFill>
                <a:srgbClr val="C00000"/>
              </a:solidFill>
              <a:highlight>
                <a:srgbClr val="FFFF00"/>
              </a:highlight>
              <a:latin typeface="+mj-lt"/>
            </a:endParaRPr>
          </a:p>
        </p:txBody>
      </p:sp>
      <p:sp>
        <p:nvSpPr>
          <p:cNvPr id="14" name="TextBox 13">
            <a:extLst>
              <a:ext uri="{FF2B5EF4-FFF2-40B4-BE49-F238E27FC236}">
                <a16:creationId xmlns:a16="http://schemas.microsoft.com/office/drawing/2014/main" id="{E5C14092-7BE7-44F1-4446-1875FB0A410A}"/>
              </a:ext>
            </a:extLst>
          </p:cNvPr>
          <p:cNvSpPr txBox="1"/>
          <p:nvPr/>
        </p:nvSpPr>
        <p:spPr>
          <a:xfrm>
            <a:off x="8896838" y="5731939"/>
            <a:ext cx="5885961" cy="369332"/>
          </a:xfrm>
          <a:prstGeom prst="rect">
            <a:avLst/>
          </a:prstGeom>
          <a:noFill/>
        </p:spPr>
        <p:txBody>
          <a:bodyPr wrap="square">
            <a:spAutoFit/>
          </a:bodyPr>
          <a:lstStyle/>
          <a:p>
            <a:r>
              <a:rPr lang="en-US" sz="1800" dirty="0"/>
              <a:t>Mieczyslaw Munz  1900-1976</a:t>
            </a:r>
            <a:endParaRPr lang="en-US" dirty="0"/>
          </a:p>
        </p:txBody>
      </p:sp>
    </p:spTree>
    <p:extLst>
      <p:ext uri="{BB962C8B-B14F-4D97-AF65-F5344CB8AC3E}">
        <p14:creationId xmlns:p14="http://schemas.microsoft.com/office/powerpoint/2010/main" val="1419863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CC57-97B3-AC95-ECF3-0766F4E6F4AC}"/>
              </a:ext>
            </a:extLst>
          </p:cNvPr>
          <p:cNvSpPr>
            <a:spLocks noGrp="1"/>
          </p:cNvSpPr>
          <p:nvPr>
            <p:ph type="title"/>
          </p:nvPr>
        </p:nvSpPr>
        <p:spPr/>
        <p:txBody>
          <a:bodyPr/>
          <a:lstStyle/>
          <a:p>
            <a:r>
              <a:rPr lang="en-US" dirty="0"/>
              <a:t>y</a:t>
            </a:r>
          </a:p>
        </p:txBody>
      </p:sp>
      <p:pic>
        <p:nvPicPr>
          <p:cNvPr id="5" name="Content Placeholder 4" descr="A person wearing glasses and a suit&#10;&#10;AI-generated content may be incorrect.">
            <a:extLst>
              <a:ext uri="{FF2B5EF4-FFF2-40B4-BE49-F238E27FC236}">
                <a16:creationId xmlns:a16="http://schemas.microsoft.com/office/drawing/2014/main" id="{98901CA2-AAE8-F5AC-A63A-400AF3E542C4}"/>
              </a:ext>
            </a:extLst>
          </p:cNvPr>
          <p:cNvPicPr>
            <a:picLocks noGrp="1" noChangeAspect="1"/>
          </p:cNvPicPr>
          <p:nvPr>
            <p:ph idx="1"/>
          </p:nvPr>
        </p:nvPicPr>
        <p:blipFill>
          <a:blip r:embed="rId2"/>
          <a:stretch>
            <a:fillRect/>
          </a:stretch>
        </p:blipFill>
        <p:spPr>
          <a:xfrm>
            <a:off x="457200" y="441960"/>
            <a:ext cx="5257800" cy="6416040"/>
          </a:xfrm>
        </p:spPr>
      </p:pic>
      <p:sp>
        <p:nvSpPr>
          <p:cNvPr id="6" name="TextBox 5">
            <a:extLst>
              <a:ext uri="{FF2B5EF4-FFF2-40B4-BE49-F238E27FC236}">
                <a16:creationId xmlns:a16="http://schemas.microsoft.com/office/drawing/2014/main" id="{DEFEA66C-5033-3907-1DB0-1F22F8033AFF}"/>
              </a:ext>
            </a:extLst>
          </p:cNvPr>
          <p:cNvSpPr txBox="1"/>
          <p:nvPr/>
        </p:nvSpPr>
        <p:spPr>
          <a:xfrm>
            <a:off x="6812280" y="1158240"/>
            <a:ext cx="4008120" cy="2739211"/>
          </a:xfrm>
          <a:prstGeom prst="rect">
            <a:avLst/>
          </a:prstGeom>
          <a:noFill/>
        </p:spPr>
        <p:txBody>
          <a:bodyPr wrap="square" rtlCol="0">
            <a:spAutoFit/>
          </a:bodyPr>
          <a:lstStyle/>
          <a:p>
            <a:r>
              <a:rPr lang="en-US" dirty="0">
                <a:solidFill>
                  <a:srgbClr val="FF0000"/>
                </a:solidFill>
                <a:highlight>
                  <a:srgbClr val="FFFF00"/>
                </a:highlight>
              </a:rPr>
              <a:t>Professor Haddad studied with Olga </a:t>
            </a:r>
            <a:r>
              <a:rPr lang="en-US" dirty="0" err="1">
                <a:solidFill>
                  <a:srgbClr val="FF0000"/>
                </a:solidFill>
                <a:highlight>
                  <a:srgbClr val="FFFF00"/>
                </a:highlight>
              </a:rPr>
              <a:t>Samaroff</a:t>
            </a:r>
            <a:r>
              <a:rPr lang="en-US" dirty="0">
                <a:solidFill>
                  <a:srgbClr val="FF0000"/>
                </a:solidFill>
                <a:highlight>
                  <a:srgbClr val="FFFF00"/>
                </a:highlight>
              </a:rPr>
              <a:t> – Stokowski at the Juilliard School.</a:t>
            </a:r>
          </a:p>
          <a:p>
            <a:r>
              <a:rPr lang="en-US" dirty="0" err="1">
                <a:solidFill>
                  <a:srgbClr val="FF0000"/>
                </a:solidFill>
                <a:highlight>
                  <a:srgbClr val="FFFF00"/>
                </a:highlight>
              </a:rPr>
              <a:t>Samaroff</a:t>
            </a:r>
            <a:r>
              <a:rPr lang="en-US" dirty="0">
                <a:solidFill>
                  <a:srgbClr val="FF0000"/>
                </a:solidFill>
                <a:highlight>
                  <a:srgbClr val="FFFF00"/>
                </a:highlight>
              </a:rPr>
              <a:t> was a student of </a:t>
            </a:r>
            <a:r>
              <a:rPr lang="en-US" dirty="0" err="1">
                <a:solidFill>
                  <a:srgbClr val="FF0000"/>
                </a:solidFill>
                <a:highlight>
                  <a:srgbClr val="FFFF00"/>
                </a:highlight>
              </a:rPr>
              <a:t>Eraïm</a:t>
            </a:r>
            <a:r>
              <a:rPr lang="en-US" dirty="0">
                <a:solidFill>
                  <a:srgbClr val="FF0000"/>
                </a:solidFill>
                <a:highlight>
                  <a:srgbClr val="FFFF00"/>
                </a:highlight>
              </a:rPr>
              <a:t> Miria </a:t>
            </a:r>
            <a:r>
              <a:rPr lang="en-US" dirty="0" err="1">
                <a:solidFill>
                  <a:srgbClr val="FF0000"/>
                </a:solidFill>
                <a:highlight>
                  <a:srgbClr val="FFFF00"/>
                </a:highlight>
              </a:rPr>
              <a:t>Delconde</a:t>
            </a:r>
            <a:r>
              <a:rPr lang="en-US" dirty="0">
                <a:solidFill>
                  <a:srgbClr val="FF0000"/>
                </a:solidFill>
                <a:highlight>
                  <a:srgbClr val="FFFF00"/>
                </a:highlight>
              </a:rPr>
              <a:t>, a student of </a:t>
            </a:r>
          </a:p>
          <a:p>
            <a:r>
              <a:rPr lang="en-US" sz="3200" dirty="0">
                <a:solidFill>
                  <a:srgbClr val="0070C0"/>
                </a:solidFill>
                <a:highlight>
                  <a:srgbClr val="FFFF00"/>
                </a:highlight>
              </a:rPr>
              <a:t>Franz Liszt. </a:t>
            </a:r>
          </a:p>
          <a:p>
            <a:r>
              <a:rPr lang="en-US" b="1" dirty="0">
                <a:solidFill>
                  <a:srgbClr val="FF0000"/>
                </a:solidFill>
                <a:highlight>
                  <a:srgbClr val="FFFF00"/>
                </a:highlight>
              </a:rPr>
              <a:t>Liszt</a:t>
            </a:r>
            <a:r>
              <a:rPr lang="en-US" dirty="0">
                <a:solidFill>
                  <a:srgbClr val="FF0000"/>
                </a:solidFill>
                <a:highlight>
                  <a:srgbClr val="FFFF00"/>
                </a:highlight>
              </a:rPr>
              <a:t> was one of</a:t>
            </a:r>
            <a:r>
              <a:rPr lang="en-US" sz="3200" dirty="0">
                <a:solidFill>
                  <a:srgbClr val="FF0000"/>
                </a:solidFill>
                <a:highlight>
                  <a:srgbClr val="FFFF00"/>
                </a:highlight>
              </a:rPr>
              <a:t> </a:t>
            </a:r>
            <a:r>
              <a:rPr lang="en-US" sz="3200" dirty="0">
                <a:solidFill>
                  <a:srgbClr val="0070C0"/>
                </a:solidFill>
                <a:highlight>
                  <a:srgbClr val="FFFF00"/>
                </a:highlight>
              </a:rPr>
              <a:t>Czerny’s</a:t>
            </a:r>
            <a:r>
              <a:rPr lang="en-US" sz="3200" dirty="0">
                <a:solidFill>
                  <a:srgbClr val="FF0000"/>
                </a:solidFill>
                <a:highlight>
                  <a:srgbClr val="FFFF00"/>
                </a:highlight>
              </a:rPr>
              <a:t> </a:t>
            </a:r>
            <a:r>
              <a:rPr lang="en-US" dirty="0">
                <a:solidFill>
                  <a:srgbClr val="FF0000"/>
                </a:solidFill>
                <a:highlight>
                  <a:srgbClr val="FFFF00"/>
                </a:highlight>
              </a:rPr>
              <a:t>most important students.</a:t>
            </a:r>
          </a:p>
        </p:txBody>
      </p:sp>
    </p:spTree>
    <p:extLst>
      <p:ext uri="{BB962C8B-B14F-4D97-AF65-F5344CB8AC3E}">
        <p14:creationId xmlns:p14="http://schemas.microsoft.com/office/powerpoint/2010/main" val="167815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9346-34FD-8614-FACB-11B931D5679B}"/>
              </a:ext>
            </a:extLst>
          </p:cNvPr>
          <p:cNvSpPr>
            <a:spLocks noGrp="1"/>
          </p:cNvSpPr>
          <p:nvPr>
            <p:ph type="title"/>
          </p:nvPr>
        </p:nvSpPr>
        <p:spPr>
          <a:xfrm>
            <a:off x="1118382" y="1"/>
            <a:ext cx="6309359" cy="1677382"/>
          </a:xfrm>
        </p:spPr>
        <p:txBody>
          <a:bodyPr>
            <a:normAutofit fontScale="90000"/>
          </a:bodyPr>
          <a:lstStyle/>
          <a:p>
            <a:br>
              <a:rPr lang="en-US" sz="3200" dirty="0"/>
            </a:br>
            <a:br>
              <a:rPr lang="en-US" sz="3200" dirty="0"/>
            </a:br>
            <a:r>
              <a:rPr lang="en-US" sz="3200" dirty="0">
                <a:solidFill>
                  <a:srgbClr val="FF0000"/>
                </a:solidFill>
                <a:highlight>
                  <a:srgbClr val="FFFF00"/>
                </a:highlight>
              </a:rPr>
              <a:t>Dr. Michael Coonrod (U.S.A.) </a:t>
            </a:r>
            <a:r>
              <a:rPr lang="en-US" sz="3200" dirty="0">
                <a:solidFill>
                  <a:srgbClr val="0070C0"/>
                </a:solidFill>
                <a:highlight>
                  <a:srgbClr val="FFFF00"/>
                </a:highlight>
              </a:rPr>
              <a:t>– my teacher at Interlochen Arts Academy</a:t>
            </a:r>
            <a:br>
              <a:rPr lang="en-US" sz="3200" dirty="0">
                <a:solidFill>
                  <a:srgbClr val="0070C0"/>
                </a:solidFill>
                <a:highlight>
                  <a:srgbClr val="FFFF00"/>
                </a:highlight>
              </a:rPr>
            </a:br>
            <a:br>
              <a:rPr lang="en-US" sz="3200" dirty="0">
                <a:solidFill>
                  <a:srgbClr val="0070C0"/>
                </a:solidFill>
                <a:highlight>
                  <a:srgbClr val="FFFF00"/>
                </a:highlight>
              </a:rPr>
            </a:br>
            <a:r>
              <a:rPr lang="en-US" sz="2400" dirty="0">
                <a:solidFill>
                  <a:srgbClr val="0070C0"/>
                </a:solidFill>
                <a:highlight>
                  <a:srgbClr val="FFFF00"/>
                </a:highlight>
              </a:rPr>
              <a:t>studied with Konrad </a:t>
            </a:r>
            <a:r>
              <a:rPr lang="en-US" sz="2400" b="1" dirty="0">
                <a:solidFill>
                  <a:srgbClr val="0070C0"/>
                </a:solidFill>
                <a:highlight>
                  <a:srgbClr val="FFFF00"/>
                </a:highlight>
              </a:rPr>
              <a:t>Wolff </a:t>
            </a:r>
            <a:r>
              <a:rPr lang="en-US" sz="1800" dirty="0">
                <a:solidFill>
                  <a:srgbClr val="0070C0"/>
                </a:solidFill>
                <a:highlight>
                  <a:srgbClr val="FFFF00"/>
                </a:highlight>
              </a:rPr>
              <a:t>(Germany 1907-1989)</a:t>
            </a:r>
          </a:p>
        </p:txBody>
      </p:sp>
      <p:pic>
        <p:nvPicPr>
          <p:cNvPr id="1026" name="Picture 2">
            <a:extLst>
              <a:ext uri="{FF2B5EF4-FFF2-40B4-BE49-F238E27FC236}">
                <a16:creationId xmlns:a16="http://schemas.microsoft.com/office/drawing/2014/main" id="{D78F9E41-1C24-6C09-961B-8267030A12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32986" y="3955463"/>
            <a:ext cx="2206282" cy="3030888"/>
          </a:xfrm>
          <a:prstGeom prst="rect">
            <a:avLst/>
          </a:prstGeom>
          <a:noFill/>
          <a:extLst>
            <a:ext uri="{909E8E84-426E-40DD-AFC4-6F175D3DCCD1}">
              <a14:hiddenFill xmlns:a14="http://schemas.microsoft.com/office/drawing/2010/main">
                <a:solidFill>
                  <a:srgbClr val="FFFFFF"/>
                </a:solidFill>
              </a14:hiddenFill>
            </a:ext>
          </a:extLst>
        </p:spPr>
      </p:pic>
      <p:pic>
        <p:nvPicPr>
          <p:cNvPr id="7" name="Camera 6">
            <a:extLst>
              <a:ext uri="{FF2B5EF4-FFF2-40B4-BE49-F238E27FC236}">
                <a16:creationId xmlns:a16="http://schemas.microsoft.com/office/drawing/2014/main" id="{3E29E6B2-D0CA-195B-CE96-2BF6BBB2DD6D}"/>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8932986" y="6203851"/>
            <a:ext cx="2855740" cy="309491"/>
          </a:xfrm>
          <a:prstGeom prst="ellipse">
            <a:avLst/>
          </a:prstGeom>
        </p:spPr>
      </p:pic>
      <p:sp>
        <p:nvSpPr>
          <p:cNvPr id="9" name="TextBox 8">
            <a:extLst>
              <a:ext uri="{FF2B5EF4-FFF2-40B4-BE49-F238E27FC236}">
                <a16:creationId xmlns:a16="http://schemas.microsoft.com/office/drawing/2014/main" id="{2B1A490A-8968-5CB6-6F44-079EAC60D074}"/>
              </a:ext>
            </a:extLst>
          </p:cNvPr>
          <p:cNvSpPr txBox="1"/>
          <p:nvPr/>
        </p:nvSpPr>
        <p:spPr>
          <a:xfrm>
            <a:off x="1120825" y="2039946"/>
            <a:ext cx="5213152" cy="830997"/>
          </a:xfrm>
          <a:prstGeom prst="rect">
            <a:avLst/>
          </a:prstGeom>
          <a:noFill/>
        </p:spPr>
        <p:txBody>
          <a:bodyPr wrap="square" rtlCol="0">
            <a:spAutoFit/>
          </a:bodyPr>
          <a:lstStyle/>
          <a:p>
            <a:r>
              <a:rPr lang="en-US" sz="2400" dirty="0">
                <a:solidFill>
                  <a:srgbClr val="0070C0"/>
                </a:solidFill>
                <a:effectLst/>
                <a:highlight>
                  <a:srgbClr val="FFFF00"/>
                </a:highlight>
                <a:latin typeface="Gill Sans Nova" panose="020B0602020104020203" pitchFamily="34" charset="0"/>
              </a:rPr>
              <a:t>Wolff studied with Arthur </a:t>
            </a:r>
            <a:r>
              <a:rPr lang="en-US" sz="2400" b="1" dirty="0">
                <a:solidFill>
                  <a:srgbClr val="0070C0"/>
                </a:solidFill>
                <a:effectLst/>
                <a:highlight>
                  <a:srgbClr val="FFFF00"/>
                </a:highlight>
                <a:latin typeface="Gill Sans Nova" panose="020B0602020104020203" pitchFamily="34" charset="0"/>
              </a:rPr>
              <a:t>Schnabel</a:t>
            </a:r>
            <a:r>
              <a:rPr lang="en-US" sz="2400" b="1" dirty="0">
                <a:solidFill>
                  <a:srgbClr val="0070C0"/>
                </a:solidFill>
                <a:highlight>
                  <a:srgbClr val="FFFF00"/>
                </a:highlight>
                <a:latin typeface="Gill Sans Nova" panose="020B0602020104020203" pitchFamily="34" charset="0"/>
              </a:rPr>
              <a:t> </a:t>
            </a:r>
          </a:p>
          <a:p>
            <a:r>
              <a:rPr lang="en-US" sz="2400" b="1" dirty="0">
                <a:solidFill>
                  <a:srgbClr val="0070C0"/>
                </a:solidFill>
                <a:highlight>
                  <a:srgbClr val="FFFF00"/>
                </a:highlight>
                <a:latin typeface="Gill Sans Nova" panose="020B0602020104020203" pitchFamily="34" charset="0"/>
              </a:rPr>
              <a:t>                           </a:t>
            </a:r>
            <a:r>
              <a:rPr lang="en-US" dirty="0">
                <a:solidFill>
                  <a:srgbClr val="0070C0"/>
                </a:solidFill>
                <a:highlight>
                  <a:srgbClr val="FFFF00"/>
                </a:highlight>
                <a:latin typeface="Gill Sans Nova" panose="020B0602020104020203" pitchFamily="34" charset="0"/>
              </a:rPr>
              <a:t>(Germany 1882-1951)</a:t>
            </a:r>
            <a:endParaRPr lang="en-US" sz="2400" dirty="0">
              <a:solidFill>
                <a:srgbClr val="0070C0"/>
              </a:solidFill>
              <a:highlight>
                <a:srgbClr val="FFFF00"/>
              </a:highlight>
            </a:endParaRPr>
          </a:p>
        </p:txBody>
      </p:sp>
      <p:sp>
        <p:nvSpPr>
          <p:cNvPr id="14" name="TextBox 13">
            <a:extLst>
              <a:ext uri="{FF2B5EF4-FFF2-40B4-BE49-F238E27FC236}">
                <a16:creationId xmlns:a16="http://schemas.microsoft.com/office/drawing/2014/main" id="{80CFD4B3-F11B-0CA0-389D-61CDC95605CF}"/>
              </a:ext>
            </a:extLst>
          </p:cNvPr>
          <p:cNvSpPr txBox="1"/>
          <p:nvPr/>
        </p:nvSpPr>
        <p:spPr>
          <a:xfrm>
            <a:off x="1155897" y="2755134"/>
            <a:ext cx="4843598" cy="830997"/>
          </a:xfrm>
          <a:prstGeom prst="rect">
            <a:avLst/>
          </a:prstGeom>
          <a:noFill/>
        </p:spPr>
        <p:txBody>
          <a:bodyPr wrap="square" rtlCol="0">
            <a:spAutoFit/>
          </a:bodyPr>
          <a:lstStyle/>
          <a:p>
            <a:r>
              <a:rPr lang="en-US" sz="2400" dirty="0">
                <a:solidFill>
                  <a:srgbClr val="0070C0"/>
                </a:solidFill>
                <a:highlight>
                  <a:srgbClr val="FFFF00"/>
                </a:highlight>
              </a:rPr>
              <a:t>Schnabel studied with </a:t>
            </a:r>
          </a:p>
          <a:p>
            <a:r>
              <a:rPr lang="en-US" sz="2400" dirty="0">
                <a:solidFill>
                  <a:srgbClr val="0070C0"/>
                </a:solidFill>
                <a:highlight>
                  <a:srgbClr val="FFFF00"/>
                </a:highlight>
              </a:rPr>
              <a:t>Theodore </a:t>
            </a:r>
            <a:r>
              <a:rPr lang="en-US" sz="2400" b="1" dirty="0">
                <a:solidFill>
                  <a:srgbClr val="0070C0"/>
                </a:solidFill>
                <a:highlight>
                  <a:srgbClr val="FFFF00"/>
                </a:highlight>
              </a:rPr>
              <a:t>Leschetizky</a:t>
            </a:r>
            <a:r>
              <a:rPr lang="en-US" sz="2400" dirty="0">
                <a:solidFill>
                  <a:srgbClr val="0070C0"/>
                </a:solidFill>
                <a:highlight>
                  <a:srgbClr val="FFFF00"/>
                </a:highlight>
              </a:rPr>
              <a:t> (1830-1915)</a:t>
            </a:r>
          </a:p>
        </p:txBody>
      </p:sp>
      <p:pic>
        <p:nvPicPr>
          <p:cNvPr id="17" name="Graphic 16" descr="Back outline">
            <a:extLst>
              <a:ext uri="{FF2B5EF4-FFF2-40B4-BE49-F238E27FC236}">
                <a16:creationId xmlns:a16="http://schemas.microsoft.com/office/drawing/2014/main" id="{51EB2E03-970D-4910-E335-17BD13F9AC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163" y="978947"/>
            <a:ext cx="613122" cy="914400"/>
          </a:xfrm>
          <a:prstGeom prst="rect">
            <a:avLst/>
          </a:prstGeom>
        </p:spPr>
      </p:pic>
      <p:pic>
        <p:nvPicPr>
          <p:cNvPr id="19" name="Graphic 18" descr="Back outline">
            <a:extLst>
              <a:ext uri="{FF2B5EF4-FFF2-40B4-BE49-F238E27FC236}">
                <a16:creationId xmlns:a16="http://schemas.microsoft.com/office/drawing/2014/main" id="{604517D7-F9A7-CEA5-6DD8-01A77AF534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1" y="1814924"/>
            <a:ext cx="593189" cy="811735"/>
          </a:xfrm>
          <a:prstGeom prst="rect">
            <a:avLst/>
          </a:prstGeom>
        </p:spPr>
      </p:pic>
      <p:pic>
        <p:nvPicPr>
          <p:cNvPr id="23" name="Graphic 22" descr="Back outline">
            <a:extLst>
              <a:ext uri="{FF2B5EF4-FFF2-40B4-BE49-F238E27FC236}">
                <a16:creationId xmlns:a16="http://schemas.microsoft.com/office/drawing/2014/main" id="{969DEE9E-6E92-7D8F-16E0-3171482EE6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162" y="2556860"/>
            <a:ext cx="583227" cy="914400"/>
          </a:xfrm>
          <a:prstGeom prst="rect">
            <a:avLst/>
          </a:prstGeom>
        </p:spPr>
      </p:pic>
      <p:pic>
        <p:nvPicPr>
          <p:cNvPr id="25" name="Picture 24">
            <a:extLst>
              <a:ext uri="{FF2B5EF4-FFF2-40B4-BE49-F238E27FC236}">
                <a16:creationId xmlns:a16="http://schemas.microsoft.com/office/drawing/2014/main" id="{DFF14223-B0D8-0408-D50A-1B01A4B26044}"/>
              </a:ext>
            </a:extLst>
          </p:cNvPr>
          <p:cNvPicPr>
            <a:picLocks noChangeAspect="1"/>
          </p:cNvPicPr>
          <p:nvPr/>
        </p:nvPicPr>
        <p:blipFill>
          <a:blip r:embed="rId8"/>
          <a:stretch>
            <a:fillRect/>
          </a:stretch>
        </p:blipFill>
        <p:spPr>
          <a:xfrm>
            <a:off x="6067486" y="3014060"/>
            <a:ext cx="2189871" cy="3805279"/>
          </a:xfrm>
          <a:prstGeom prst="rect">
            <a:avLst/>
          </a:prstGeom>
        </p:spPr>
      </p:pic>
      <p:pic>
        <p:nvPicPr>
          <p:cNvPr id="28" name="Graphic 27" descr="Back outline">
            <a:extLst>
              <a:ext uri="{FF2B5EF4-FFF2-40B4-BE49-F238E27FC236}">
                <a16:creationId xmlns:a16="http://schemas.microsoft.com/office/drawing/2014/main" id="{0209AC70-808C-E5B6-BE47-3B7141C66C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259" y="3770143"/>
            <a:ext cx="613122" cy="914400"/>
          </a:xfrm>
          <a:prstGeom prst="rect">
            <a:avLst/>
          </a:prstGeom>
        </p:spPr>
      </p:pic>
      <p:sp>
        <p:nvSpPr>
          <p:cNvPr id="29" name="TextBox 28">
            <a:extLst>
              <a:ext uri="{FF2B5EF4-FFF2-40B4-BE49-F238E27FC236}">
                <a16:creationId xmlns:a16="http://schemas.microsoft.com/office/drawing/2014/main" id="{38A305CF-DA22-3FC9-AF7F-593B0D8A48BC}"/>
              </a:ext>
            </a:extLst>
          </p:cNvPr>
          <p:cNvSpPr txBox="1"/>
          <p:nvPr/>
        </p:nvSpPr>
        <p:spPr>
          <a:xfrm>
            <a:off x="1223889" y="4043569"/>
            <a:ext cx="4628271" cy="1169551"/>
          </a:xfrm>
          <a:prstGeom prst="rect">
            <a:avLst/>
          </a:prstGeom>
          <a:noFill/>
        </p:spPr>
        <p:txBody>
          <a:bodyPr wrap="square" rtlCol="0">
            <a:spAutoFit/>
          </a:bodyPr>
          <a:lstStyle/>
          <a:p>
            <a:r>
              <a:rPr lang="en-US" sz="2400" dirty="0">
                <a:solidFill>
                  <a:srgbClr val="0070C0"/>
                </a:solidFill>
                <a:highlight>
                  <a:srgbClr val="FFFF00"/>
                </a:highlight>
              </a:rPr>
              <a:t>Leschetizky studied with Czerny, who studied </a:t>
            </a:r>
            <a:r>
              <a:rPr lang="en-US" dirty="0">
                <a:solidFill>
                  <a:srgbClr val="0070C0"/>
                </a:solidFill>
                <a:highlight>
                  <a:srgbClr val="FFFF00"/>
                </a:highlight>
              </a:rPr>
              <a:t>With </a:t>
            </a:r>
            <a:r>
              <a:rPr lang="en-US" sz="2800" i="1" dirty="0">
                <a:solidFill>
                  <a:srgbClr val="0070C0"/>
                </a:solidFill>
                <a:highlight>
                  <a:srgbClr val="FFFF00"/>
                </a:highlight>
              </a:rPr>
              <a:t> </a:t>
            </a:r>
            <a:r>
              <a:rPr lang="en-US" sz="2800" dirty="0">
                <a:solidFill>
                  <a:srgbClr val="FF0000"/>
                </a:solidFill>
                <a:highlight>
                  <a:srgbClr val="FFFF00"/>
                </a:highlight>
              </a:rPr>
              <a:t>Beethoven  </a:t>
            </a:r>
            <a:endParaRPr lang="en-US" sz="2800" b="1" i="1" dirty="0">
              <a:solidFill>
                <a:srgbClr val="FF0000"/>
              </a:solidFill>
              <a:highlight>
                <a:srgbClr val="FFFF00"/>
              </a:highlight>
            </a:endParaRPr>
          </a:p>
          <a:p>
            <a:endParaRPr lang="en-US" dirty="0"/>
          </a:p>
        </p:txBody>
      </p:sp>
      <p:pic>
        <p:nvPicPr>
          <p:cNvPr id="4" name="Picture 3" descr="A person sitting in a chair next to a piano&#10;&#10;AI-generated content may be incorrect.">
            <a:extLst>
              <a:ext uri="{FF2B5EF4-FFF2-40B4-BE49-F238E27FC236}">
                <a16:creationId xmlns:a16="http://schemas.microsoft.com/office/drawing/2014/main" id="{62AEB815-00A8-4E92-97A9-BC1C97F554AB}"/>
              </a:ext>
            </a:extLst>
          </p:cNvPr>
          <p:cNvPicPr>
            <a:picLocks noChangeAspect="1"/>
          </p:cNvPicPr>
          <p:nvPr/>
        </p:nvPicPr>
        <p:blipFill>
          <a:blip r:embed="rId9"/>
          <a:stretch>
            <a:fillRect/>
          </a:stretch>
        </p:blipFill>
        <p:spPr>
          <a:xfrm>
            <a:off x="8287253" y="0"/>
            <a:ext cx="4448404" cy="3955463"/>
          </a:xfrm>
          <a:prstGeom prst="rect">
            <a:avLst/>
          </a:prstGeom>
        </p:spPr>
      </p:pic>
    </p:spTree>
    <p:extLst>
      <p:ext uri="{BB962C8B-B14F-4D97-AF65-F5344CB8AC3E}">
        <p14:creationId xmlns:p14="http://schemas.microsoft.com/office/powerpoint/2010/main" val="2746169455"/>
      </p:ext>
    </p:extLst>
  </p:cSld>
  <p:clrMapOvr>
    <a:masterClrMapping/>
  </p:clrMapOvr>
</p:sld>
</file>

<file path=ppt/theme/theme1.xml><?xml version="1.0" encoding="utf-8"?>
<a:theme xmlns:a="http://schemas.openxmlformats.org/drawingml/2006/main" name="TropicVTI">
  <a:themeElements>
    <a:clrScheme name="Tropic">
      <a:dk1>
        <a:srgbClr val="000000"/>
      </a:dk1>
      <a:lt1>
        <a:sysClr val="window" lastClr="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12270</TotalTime>
  <Words>2582</Words>
  <Application>Microsoft Macintosh PowerPoint</Application>
  <PresentationFormat>Widescreen</PresentationFormat>
  <Paragraphs>130</Paragraphs>
  <Slides>15</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Gill Sans Nova</vt:lpstr>
      <vt:lpstr>Helvetica</vt:lpstr>
      <vt:lpstr>minion-pro</vt:lpstr>
      <vt:lpstr>open sans</vt:lpstr>
      <vt:lpstr>open sans</vt:lpstr>
      <vt:lpstr>Verdana</vt:lpstr>
      <vt:lpstr>TropicVTI</vt:lpstr>
      <vt:lpstr>What’s Your Musical DNA?</vt:lpstr>
      <vt:lpstr>FromTaiwan to U.S.A.</vt:lpstr>
      <vt:lpstr>All Roads Lead to….Bach! </vt:lpstr>
      <vt:lpstr>PowerPoint Presentation</vt:lpstr>
      <vt:lpstr>       Ludwig van Beethoven                                          Karl Czerny      Germany 1770-1827                                                Germany 1791-1857 </vt:lpstr>
      <vt:lpstr>PowerPoint Presentation</vt:lpstr>
      <vt:lpstr>Miecyzslaw Munz Poland – Berlin – U.S.A. </vt:lpstr>
      <vt:lpstr>y</vt:lpstr>
      <vt:lpstr>  Dr. Michael Coonrod (U.S.A.) – my teacher at Interlochen Arts Academy  studied with Konrad Wolff (Germany 1907-1989)</vt:lpstr>
      <vt:lpstr>Martin Canin 1930-2019 (U.S.A) The Juilliard School</vt:lpstr>
      <vt:lpstr>Vitaly Margulis (1928-2011) Ukraine – Russia – Germany – U.S.A. </vt:lpstr>
      <vt:lpstr> Earl Wild (U.S.A. 1915-2010)</vt:lpstr>
      <vt:lpstr>Nature vs Nurture: an anecdote Laura: my improbable connection to the Napoleonic Era – and 18th century European Aristocracy!</vt:lpstr>
      <vt:lpstr>From Formosa with Love</vt:lpstr>
      <vt:lpstr>“From Mozart to Tin Pan Alley” Playing Gershwin on Fourth of July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Anli Tong</dc:creator>
  <cp:lastModifiedBy>Anli Tong</cp:lastModifiedBy>
  <cp:revision>67</cp:revision>
  <dcterms:created xsi:type="dcterms:W3CDTF">2025-04-25T01:40:23Z</dcterms:created>
  <dcterms:modified xsi:type="dcterms:W3CDTF">2025-06-18T06:41:30Z</dcterms:modified>
</cp:coreProperties>
</file>