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7"/>
  </p:notesMasterIdLst>
  <p:handoutMasterIdLst>
    <p:handoutMasterId r:id="rId28"/>
  </p:handoutMasterIdLst>
  <p:sldIdLst>
    <p:sldId id="296" r:id="rId5"/>
    <p:sldId id="289" r:id="rId6"/>
    <p:sldId id="304" r:id="rId7"/>
    <p:sldId id="290" r:id="rId8"/>
    <p:sldId id="299" r:id="rId9"/>
    <p:sldId id="301" r:id="rId10"/>
    <p:sldId id="302" r:id="rId11"/>
    <p:sldId id="305" r:id="rId12"/>
    <p:sldId id="294" r:id="rId13"/>
    <p:sldId id="291" r:id="rId14"/>
    <p:sldId id="292" r:id="rId15"/>
    <p:sldId id="295" r:id="rId16"/>
    <p:sldId id="303" r:id="rId17"/>
    <p:sldId id="298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9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AB"/>
    <a:srgbClr val="D61577"/>
    <a:srgbClr val="B8C7ED"/>
    <a:srgbClr val="FFBD49"/>
    <a:srgbClr val="FF6A9C"/>
    <a:srgbClr val="E6E41A"/>
    <a:srgbClr val="2C15AF"/>
    <a:srgbClr val="00FFFF"/>
    <a:srgbClr val="00AB00"/>
    <a:srgbClr val="B80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76" autoAdjust="0"/>
    <p:restoredTop sz="94660" autoAdjust="0"/>
  </p:normalViewPr>
  <p:slideViewPr>
    <p:cSldViewPr snapToGrid="0">
      <p:cViewPr varScale="1">
        <p:scale>
          <a:sx n="104" d="100"/>
          <a:sy n="104" d="100"/>
        </p:scale>
        <p:origin x="216" y="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08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C5F-A343-939A-31B94D3542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972-4A4A-9658-B10758F4C2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972-4A4A-9658-B10758F4C2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972-4A4A-9658-B10758F4C27D}"/>
              </c:ext>
            </c:extLst>
          </c:dPt>
          <c:dLbls>
            <c:dLbl>
              <c:idx val="0"/>
              <c:layout>
                <c:manualLayout>
                  <c:x val="-0.1383343417332446"/>
                  <c:y val="-0.2217589267325476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C5F-A343-939A-31B94D354214}"/>
                </c:ext>
              </c:extLst>
            </c:dLbl>
            <c:dLbl>
              <c:idx val="1"/>
              <c:layout>
                <c:manualLayout>
                  <c:x val="0.13417407788734595"/>
                  <c:y val="0.1829475435660571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972-4A4A-9658-B10758F4C2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85.1</c:v>
                </c:pt>
                <c:pt idx="1">
                  <c:v>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F-A343-939A-31B94D35421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5CB-E74B-B164-003473772C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5CB-E74B-B164-003473772CB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392-7142-822D-77BE745D98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5CB-E74B-B164-003473772CBB}"/>
              </c:ext>
            </c:extLst>
          </c:dPt>
          <c:dLbls>
            <c:dLbl>
              <c:idx val="2"/>
              <c:layout>
                <c:manualLayout>
                  <c:x val="-0.26863801047570207"/>
                  <c:y val="-0.1837551221074994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392-7142-822D-77BE745D98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2">
                  <c:v>Historical</c:v>
                </c:pt>
                <c:pt idx="3">
                  <c:v>Living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2">
                  <c:v>74.5</c:v>
                </c:pt>
                <c:pt idx="3">
                  <c:v>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92-7142-822D-77BE745D98A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92A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52C-504B-B0D5-02A142BA23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E55-5A4A-8948-E0A0BD6E7DD8}"/>
              </c:ext>
            </c:extLst>
          </c:dPt>
          <c:dPt>
            <c:idx val="2"/>
            <c:bubble3D val="0"/>
            <c:spPr>
              <a:solidFill>
                <a:srgbClr val="B800A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E55-5A4A-8948-E0A0BD6E7D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E55-5A4A-8948-E0A0BD6E7DD8}"/>
              </c:ext>
            </c:extLst>
          </c:dPt>
          <c:dPt>
            <c:idx val="4"/>
            <c:bubble3D val="0"/>
            <c:spPr>
              <a:solidFill>
                <a:srgbClr val="00AB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52C-504B-B0D5-02A142BA2353}"/>
              </c:ext>
            </c:extLst>
          </c:dPt>
          <c:dPt>
            <c:idx val="5"/>
            <c:bubble3D val="0"/>
            <c:spPr>
              <a:solidFill>
                <a:srgbClr val="D6157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E55-5A4A-8948-E0A0BD6E7DD8}"/>
              </c:ext>
            </c:extLst>
          </c:dPt>
          <c:dPt>
            <c:idx val="6"/>
            <c:bubble3D val="0"/>
            <c:spPr>
              <a:solidFill>
                <a:srgbClr val="2C15A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E55-5A4A-8948-E0A0BD6E7DD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E55-5A4A-8948-E0A0BD6E7DD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452C-504B-B0D5-02A142BA235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52C-504B-B0D5-02A142BA2353}"/>
              </c:ext>
            </c:extLst>
          </c:dPt>
          <c:dPt>
            <c:idx val="1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452C-504B-B0D5-02A142BA235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FE55-5A4A-8948-E0A0BD6E7DD8}"/>
              </c:ext>
            </c:extLst>
          </c:dPt>
          <c:dPt>
            <c:idx val="12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FE55-5A4A-8948-E0A0BD6E7DD8}"/>
              </c:ext>
            </c:extLst>
          </c:dPt>
          <c:dPt>
            <c:idx val="13"/>
            <c:bubble3D val="0"/>
            <c:spPr>
              <a:solidFill>
                <a:srgbClr val="FF6A9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52C-504B-B0D5-02A142BA2353}"/>
              </c:ext>
            </c:extLst>
          </c:dPt>
          <c:dPt>
            <c:idx val="14"/>
            <c:bubble3D val="0"/>
            <c:spPr>
              <a:solidFill>
                <a:srgbClr val="E6E41A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52C-504B-B0D5-02A142BA2353}"/>
              </c:ext>
            </c:extLst>
          </c:dPt>
          <c:dPt>
            <c:idx val="15"/>
            <c:bubble3D val="0"/>
            <c:spPr>
              <a:solidFill>
                <a:srgbClr val="B8C7E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FE55-5A4A-8948-E0A0BD6E7DD8}"/>
              </c:ext>
            </c:extLst>
          </c:dPt>
          <c:dPt>
            <c:idx val="16"/>
            <c:bubble3D val="0"/>
            <c:spPr>
              <a:solidFill>
                <a:srgbClr val="00FF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452C-504B-B0D5-02A142BA2353}"/>
              </c:ext>
            </c:extLst>
          </c:dPt>
          <c:dPt>
            <c:idx val="17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FE55-5A4A-8948-E0A0BD6E7D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Sheet1!$A$2:$A$19</c:f>
              <c:strCache>
                <c:ptCount val="18"/>
                <c:pt idx="0">
                  <c:v>Germany/Austria</c:v>
                </c:pt>
                <c:pt idx="1">
                  <c:v>France</c:v>
                </c:pt>
                <c:pt idx="2">
                  <c:v>United States</c:v>
                </c:pt>
                <c:pt idx="3">
                  <c:v>Norway</c:v>
                </c:pt>
                <c:pt idx="4">
                  <c:v>Russia</c:v>
                </c:pt>
                <c:pt idx="5">
                  <c:v>Philippines</c:v>
                </c:pt>
                <c:pt idx="6">
                  <c:v>Finland</c:v>
                </c:pt>
                <c:pt idx="7">
                  <c:v>Iceland</c:v>
                </c:pt>
                <c:pt idx="8">
                  <c:v>Italy</c:v>
                </c:pt>
                <c:pt idx="9">
                  <c:v>Japan</c:v>
                </c:pt>
                <c:pt idx="10">
                  <c:v>Sweden</c:v>
                </c:pt>
                <c:pt idx="11">
                  <c:v>Czech</c:v>
                </c:pt>
                <c:pt idx="12">
                  <c:v>Denmark</c:v>
                </c:pt>
                <c:pt idx="13">
                  <c:v>England</c:v>
                </c:pt>
                <c:pt idx="14">
                  <c:v>Hungary</c:v>
                </c:pt>
                <c:pt idx="15">
                  <c:v>Ireland</c:v>
                </c:pt>
                <c:pt idx="16">
                  <c:v>Navajo</c:v>
                </c:pt>
                <c:pt idx="17">
                  <c:v>Poland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21.3</c:v>
                </c:pt>
                <c:pt idx="1">
                  <c:v>14.9</c:v>
                </c:pt>
                <c:pt idx="2">
                  <c:v>8.5</c:v>
                </c:pt>
                <c:pt idx="3">
                  <c:v>6.4</c:v>
                </c:pt>
                <c:pt idx="4">
                  <c:v>6.4</c:v>
                </c:pt>
                <c:pt idx="5">
                  <c:v>4.3</c:v>
                </c:pt>
                <c:pt idx="6">
                  <c:v>4.3</c:v>
                </c:pt>
                <c:pt idx="7">
                  <c:v>4.3</c:v>
                </c:pt>
                <c:pt idx="8">
                  <c:v>4.3</c:v>
                </c:pt>
                <c:pt idx="9">
                  <c:v>4.3</c:v>
                </c:pt>
                <c:pt idx="10">
                  <c:v>2.1</c:v>
                </c:pt>
                <c:pt idx="11">
                  <c:v>2.1</c:v>
                </c:pt>
                <c:pt idx="12">
                  <c:v>2.1</c:v>
                </c:pt>
                <c:pt idx="13">
                  <c:v>2.1</c:v>
                </c:pt>
                <c:pt idx="14">
                  <c:v>2.1</c:v>
                </c:pt>
                <c:pt idx="15">
                  <c:v>2.1</c:v>
                </c:pt>
                <c:pt idx="16">
                  <c:v>2.1</c:v>
                </c:pt>
                <c:pt idx="17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C-504B-B0D5-02A142BA235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5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2953523542254226"/>
          <c:y val="1.4381427155240468E-2"/>
          <c:w val="0.72040675802798926"/>
          <c:h val="0.2471609218608046"/>
        </c:manualLayout>
      </c:layout>
      <c:overlay val="0"/>
      <c:spPr>
        <a:solidFill>
          <a:schemeClr val="bg2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33EC2-9EC5-4E10-9144-86E86613D3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9F941-E752-4BD2-BA91-874CE8E1C0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DD978-A294-4268-829C-55C7EB5D9910}" type="datetimeFigureOut">
              <a:rPr lang="en-US" smtClean="0"/>
              <a:t>10/16/24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F5445-1C7B-4CE5-97AA-11FE3B0D1D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9B5BE-3C96-4779-BAFC-FA6CC51DA2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CA8D4-27C8-4D41-90BD-AED8D47A3C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47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9404-0252-4823-AD24-A092A5EE9433}" type="datetimeFigureOut">
              <a:rPr lang="en-US" smtClean="0"/>
              <a:t>10/16/24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972E0-5198-46C6-8EFE-44A646AD96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14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4165" y="4640825"/>
            <a:ext cx="3903333" cy="1031961"/>
          </a:xfrm>
        </p:spPr>
        <p:txBody>
          <a:bodyPr tIns="0" rIns="1554480" bIns="0"/>
          <a:lstStyle>
            <a:lvl1pPr algn="l">
              <a:lnSpc>
                <a:spcPct val="100000"/>
              </a:lnSpc>
              <a:defRPr sz="1600" b="0" cap="all" baseline="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6AD51-D5C3-80B0-E4F3-239BF71DE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2643" y="4807310"/>
            <a:ext cx="1710813" cy="688975"/>
          </a:xfrm>
        </p:spPr>
        <p:txBody>
          <a:bodyPr t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000" cap="all" baseline="0"/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26966" y="3268981"/>
            <a:ext cx="4297683" cy="320040"/>
          </a:xfrm>
        </p:spPr>
        <p:txBody>
          <a:bodyPr/>
          <a:lstStyle>
            <a:lvl1pPr algn="ctr">
              <a:defRPr sz="10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452A4003-97CF-4525-57AE-22D10F70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9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smtClean="0"/>
              <a:pPr/>
              <a:t>10/16/24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66091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19" y="0"/>
            <a:ext cx="12181681" cy="68580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356" y="300075"/>
            <a:ext cx="4255444" cy="1599845"/>
          </a:xfrm>
          <a:noFill/>
        </p:spPr>
        <p:txBody>
          <a:bodyPr tIns="0" rIns="182880" bIns="0" anchor="b"/>
          <a:lstStyle>
            <a:lvl1pPr algn="l">
              <a:lnSpc>
                <a:spcPct val="100000"/>
              </a:lnSpc>
              <a:defRPr sz="44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6AD51-D5C3-80B0-E4F3-239BF71DE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353" y="904240"/>
            <a:ext cx="3913567" cy="1003936"/>
          </a:xfrm>
        </p:spPr>
        <p:txBody>
          <a:bodyPr tIns="0" bIns="9144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6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F095D9C-164D-E25D-5905-B7988D44E3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975" y="2571905"/>
            <a:ext cx="2870200" cy="2344393"/>
          </a:xfrm>
          <a:prstGeom prst="snip1Rect">
            <a:avLst>
              <a:gd name="adj" fmla="val 24504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E9DD6D-C349-FD20-498B-D76EE82AE5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960" y="4906359"/>
            <a:ext cx="2904088" cy="782638"/>
          </a:xfrm>
          <a:solidFill>
            <a:schemeClr val="bg1"/>
          </a:solidFill>
        </p:spPr>
        <p:txBody>
          <a:bodyPr rIns="1371600" anchor="ctr">
            <a:noAutofit/>
          </a:bodyPr>
          <a:lstStyle>
            <a:lvl1pPr marL="0" indent="0">
              <a:spcBef>
                <a:spcPts val="0"/>
              </a:spcBef>
              <a:buNone/>
              <a:defRPr sz="18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5086F7-E4E8-3004-E739-9F99E4FE80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3177133" y="5167883"/>
            <a:ext cx="660711" cy="300229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000" cap="all" baseline="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D01422A3-3BC3-3F55-ECEA-2F04753EE6B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7114" y="2571905"/>
            <a:ext cx="2870200" cy="2344393"/>
          </a:xfrm>
          <a:prstGeom prst="snip1Rect">
            <a:avLst>
              <a:gd name="adj" fmla="val 24504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D966EF28-7A03-28E1-F846-4063A3C842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6545" y="4906359"/>
            <a:ext cx="2880708" cy="782638"/>
          </a:xfrm>
          <a:solidFill>
            <a:schemeClr val="bg1"/>
          </a:solidFill>
        </p:spPr>
        <p:txBody>
          <a:bodyPr rIns="1371600" anchor="ctr">
            <a:noAutofit/>
          </a:bodyPr>
          <a:lstStyle>
            <a:lvl1pPr marL="0" indent="0">
              <a:spcBef>
                <a:spcPts val="0"/>
              </a:spcBef>
              <a:buNone/>
              <a:defRPr sz="18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58A70603-582E-84D6-3E79-16626E2A8A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 flipH="1">
            <a:off x="6570779" y="5167883"/>
            <a:ext cx="660711" cy="300229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000" cap="all" baseline="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47446B53-690D-ED20-F82B-DC8CC5F85AA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50853" y="2571905"/>
            <a:ext cx="2870200" cy="2344393"/>
          </a:xfrm>
          <a:prstGeom prst="snip1Rect">
            <a:avLst>
              <a:gd name="adj" fmla="val 24504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2A3A008-76BA-C0BC-F2E9-43BF71DF7C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52862" y="4906359"/>
            <a:ext cx="2874963" cy="782638"/>
          </a:xfrm>
          <a:solidFill>
            <a:schemeClr val="bg1"/>
          </a:solidFill>
        </p:spPr>
        <p:txBody>
          <a:bodyPr rIns="1371600" anchor="ctr">
            <a:noAutofit/>
          </a:bodyPr>
          <a:lstStyle>
            <a:lvl1pPr marL="0" indent="0">
              <a:spcBef>
                <a:spcPts val="0"/>
              </a:spcBef>
              <a:buNone/>
              <a:defRPr sz="18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DCBA92A-CFC2-91C2-A204-B1765BE134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6200000" flipH="1">
            <a:off x="10007035" y="5167882"/>
            <a:ext cx="660711" cy="300229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1000" cap="all" baseline="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26966" y="3268981"/>
            <a:ext cx="4297683" cy="320040"/>
          </a:xfrm>
        </p:spPr>
        <p:txBody>
          <a:bodyPr/>
          <a:lstStyle>
            <a:lvl1pPr algn="ctr">
              <a:defRPr sz="1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A3878EF-AD8A-6F14-C45F-10A5F47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9749" y="465687"/>
            <a:ext cx="3657083" cy="1627929"/>
          </a:xfrm>
          <a:noFill/>
        </p:spPr>
        <p:txBody>
          <a:bodyPr tIns="0" rIns="182880" bIns="0" anchor="b"/>
          <a:lstStyle>
            <a:lvl1pPr algn="l">
              <a:lnSpc>
                <a:spcPct val="100000"/>
              </a:lnSpc>
              <a:defRPr sz="32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 flipH="1">
            <a:off x="-1644584" y="3268981"/>
            <a:ext cx="4297683" cy="320040"/>
          </a:xfrm>
        </p:spPr>
        <p:txBody>
          <a:bodyPr/>
          <a:lstStyle>
            <a:lvl1pPr algn="ctr">
              <a:defRPr sz="1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A3878EF-AD8A-6F14-C45F-10A5F47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9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6AD51-D5C3-80B0-E4F3-239BF71DE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9749" y="2270039"/>
            <a:ext cx="3657083" cy="4123586"/>
          </a:xfrm>
        </p:spPr>
        <p:txBody>
          <a:bodyPr lIns="182880" tIns="91440" bIns="91440"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05422" y="0"/>
            <a:ext cx="6786578" cy="68580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F095D9C-164D-E25D-5905-B7988D44E3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 rot="20785047">
            <a:off x="6777257" y="766804"/>
            <a:ext cx="2217504" cy="193354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E9DD6D-C349-FD20-498B-D76EE82AE5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82664">
            <a:off x="7060302" y="2662705"/>
            <a:ext cx="2256497" cy="634039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5" name="Picture Placeholder 29">
            <a:extLst>
              <a:ext uri="{FF2B5EF4-FFF2-40B4-BE49-F238E27FC236}">
                <a16:creationId xmlns:a16="http://schemas.microsoft.com/office/drawing/2014/main" id="{45ABE54D-59B9-E8A6-09ED-B668F4FEDB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2383">
            <a:off x="6849453" y="3395852"/>
            <a:ext cx="2217504" cy="193354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036EE26-81D5-1A59-F8AC-9E6533405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29957" y="5291753"/>
            <a:ext cx="2256497" cy="634039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08D4D2EA-2C68-388D-BBEC-A1C24429145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 rot="483357">
            <a:off x="9088289" y="2234538"/>
            <a:ext cx="2217504" cy="193354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5FD8F87-FC6C-30AB-7483-914FF9F38E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480974">
            <a:off x="8894051" y="4151969"/>
            <a:ext cx="2256497" cy="634039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24813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tl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2901" y="431943"/>
            <a:ext cx="3657083" cy="1599845"/>
          </a:xfrm>
          <a:noFill/>
        </p:spPr>
        <p:txBody>
          <a:bodyPr tIns="0" rIns="182880" bIns="0" anchor="b"/>
          <a:lstStyle>
            <a:lvl1pPr algn="l">
              <a:lnSpc>
                <a:spcPct val="100000"/>
              </a:lnSpc>
              <a:defRPr sz="32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19" y="0"/>
            <a:ext cx="6773939" cy="68580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F095D9C-164D-E25D-5905-B7988D44E3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50021" y="1176325"/>
            <a:ext cx="3928221" cy="3454729"/>
          </a:xfrm>
          <a:prstGeom prst="snip1Rect">
            <a:avLst>
              <a:gd name="adj" fmla="val 24504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E9DD6D-C349-FD20-498B-D76EE82AE5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50021" y="4631055"/>
            <a:ext cx="3928221" cy="1091319"/>
          </a:xfrm>
          <a:solidFill>
            <a:schemeClr val="bg1"/>
          </a:solidFill>
        </p:spPr>
        <p:txBody>
          <a:bodyPr lIns="274320" rIns="1645920" anchor="ctr">
            <a:noAutofit/>
          </a:bodyPr>
          <a:lstStyle>
            <a:lvl1pPr marL="0" indent="0">
              <a:spcBef>
                <a:spcPts val="0"/>
              </a:spcBef>
              <a:buNone/>
              <a:defRPr sz="18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5086F7-E4E8-3004-E739-9F99E4FE80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4597835" y="4918848"/>
            <a:ext cx="660711" cy="515732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28BCEC0-5CC3-83C9-CC36-ACA99B5991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42733" y="2191382"/>
            <a:ext cx="3657083" cy="4123586"/>
          </a:xfrm>
        </p:spPr>
        <p:txBody>
          <a:bodyPr lIns="182880" tIns="91440" bIns="91440"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26966" y="3268981"/>
            <a:ext cx="4297683" cy="320040"/>
          </a:xfrm>
        </p:spPr>
        <p:txBody>
          <a:bodyPr/>
          <a:lstStyle>
            <a:lvl1pPr algn="ctr">
              <a:defRPr sz="1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A3878EF-AD8A-6F14-C45F-10A5F47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60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s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0" y="0"/>
            <a:ext cx="12182982" cy="6858000"/>
          </a:xfrm>
        </p:spPr>
        <p:txBody>
          <a:bodyPr tIns="274320" rIns="438912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46" y="235298"/>
            <a:ext cx="3382584" cy="1599845"/>
          </a:xfrm>
          <a:noFill/>
        </p:spPr>
        <p:txBody>
          <a:bodyPr tIns="0" rIns="182880" bIns="0" anchor="b"/>
          <a:lstStyle>
            <a:lvl1pPr algn="l">
              <a:lnSpc>
                <a:spcPct val="100000"/>
              </a:lnSpc>
              <a:defRPr sz="32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23A6671-1946-F709-7E82-44C80DD64A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794" y="2343058"/>
            <a:ext cx="2952831" cy="606618"/>
          </a:xfrm>
        </p:spPr>
        <p:txBody>
          <a:bodyPr lIns="182880" tIns="91440" b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28BCEC0-5CC3-83C9-CC36-ACA99B5991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794" y="2961065"/>
            <a:ext cx="2952831" cy="1424122"/>
          </a:xfrm>
        </p:spPr>
        <p:txBody>
          <a:bodyPr lIns="182880" tIns="91440" bIns="91440"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3A5FE27-2EEB-9FD9-BA1E-EDFC1A1E0A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94" y="4477436"/>
            <a:ext cx="2952831" cy="606618"/>
          </a:xfrm>
        </p:spPr>
        <p:txBody>
          <a:bodyPr lIns="182880" tIns="91440" b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EB9D99-90EB-F11D-F3C9-2CB6BED3C6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794" y="5103883"/>
            <a:ext cx="2952831" cy="1424122"/>
          </a:xfrm>
        </p:spPr>
        <p:txBody>
          <a:bodyPr lIns="182880" tIns="91440" bIns="91440"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BDEA3CA4-93B2-4021-F0B9-521A19F409D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rot="21300000">
            <a:off x="4107844" y="-681775"/>
            <a:ext cx="2567707" cy="1495936"/>
          </a:xfrm>
          <a:solidFill>
            <a:schemeClr val="bg1"/>
          </a:solidFill>
          <a:ln w="101600">
            <a:solidFill>
              <a:schemeClr val="bg1"/>
            </a:solidFill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E07DBE0-5A3C-B63E-5665-B9D34F5294D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 rot="21300000">
            <a:off x="4248784" y="883663"/>
            <a:ext cx="2567707" cy="1495936"/>
          </a:xfrm>
          <a:solidFill>
            <a:schemeClr val="bg1"/>
          </a:solidFill>
          <a:ln w="101600">
            <a:solidFill>
              <a:schemeClr val="bg1"/>
            </a:solidFill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75EEC05E-C27F-7B86-EC37-93201AD71D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 rot="21300000">
            <a:off x="4379143" y="2466134"/>
            <a:ext cx="2567707" cy="1495936"/>
          </a:xfrm>
          <a:solidFill>
            <a:schemeClr val="bg1"/>
          </a:solidFill>
          <a:ln w="101600">
            <a:solidFill>
              <a:schemeClr val="bg1"/>
            </a:solidFill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27D4BAA7-73FC-63DB-FFAC-46141BF83A1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 rot="21300000">
            <a:off x="4503718" y="4041542"/>
            <a:ext cx="2567707" cy="1495936"/>
          </a:xfrm>
          <a:solidFill>
            <a:schemeClr val="bg1"/>
          </a:solidFill>
          <a:ln w="101600">
            <a:solidFill>
              <a:schemeClr val="bg1"/>
            </a:solidFill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8D2EF1D5-CCCB-E4D1-2001-54D836CED6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21300000">
            <a:off x="4634077" y="5624013"/>
            <a:ext cx="2567707" cy="1495936"/>
          </a:xfrm>
          <a:solidFill>
            <a:schemeClr val="bg1"/>
          </a:solidFill>
          <a:ln w="101600">
            <a:solidFill>
              <a:schemeClr val="bg1"/>
            </a:solidFill>
            <a:miter lim="800000"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255B2F0-6D15-1854-B8B0-5026829648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69133" y="2343058"/>
            <a:ext cx="2952831" cy="606618"/>
          </a:xfrm>
        </p:spPr>
        <p:txBody>
          <a:bodyPr lIns="182880" tIns="91440" b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429D741-FEFA-4110-079B-98F3DE5B7C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9133" y="2961065"/>
            <a:ext cx="2952831" cy="1424122"/>
          </a:xfrm>
        </p:spPr>
        <p:txBody>
          <a:bodyPr lIns="182880" tIns="91440" bIns="91440"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F633161-1E12-4448-2ED8-928DFA2FB8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69133" y="4477436"/>
            <a:ext cx="2952831" cy="606618"/>
          </a:xfrm>
        </p:spPr>
        <p:txBody>
          <a:bodyPr lIns="182880" tIns="91440" b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620250D-C9EE-D124-E6C3-6A774C2E0B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69133" y="5103883"/>
            <a:ext cx="2952831" cy="1424122"/>
          </a:xfrm>
        </p:spPr>
        <p:txBody>
          <a:bodyPr lIns="182880" tIns="91440" bIns="91440"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26966" y="3268981"/>
            <a:ext cx="4297683" cy="320040"/>
          </a:xfrm>
        </p:spPr>
        <p:txBody>
          <a:bodyPr/>
          <a:lstStyle>
            <a:lvl1pPr algn="ctr">
              <a:defRPr sz="1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A3878EF-AD8A-6F14-C45F-10A5F47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3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19" y="0"/>
            <a:ext cx="12171363" cy="68580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1354" y="4732215"/>
            <a:ext cx="6464808" cy="1049153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tIns="0" rIns="1554480" bIns="0"/>
          <a:lstStyle>
            <a:lvl1pPr algn="l">
              <a:lnSpc>
                <a:spcPct val="100000"/>
              </a:lnSpc>
              <a:defRPr sz="2400" b="0" cap="all" baseline="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019FD6-E327-278B-6E1F-490E0C614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1354" y="1022350"/>
            <a:ext cx="6468701" cy="3716338"/>
          </a:xfrm>
          <a:solidFill>
            <a:schemeClr val="tx1">
              <a:lumMod val="95000"/>
              <a:lumOff val="5000"/>
            </a:schemeClr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6AD51-D5C3-80B0-E4F3-239BF71DE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7846" y="4768646"/>
            <a:ext cx="3254473" cy="963562"/>
          </a:xfrm>
        </p:spPr>
        <p:txBody>
          <a:bodyPr t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000" cap="none" baseline="0"/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E0D6ED6-B6FA-F1C5-5CA0-7A79C5B2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526966" y="3268981"/>
            <a:ext cx="4297683" cy="320040"/>
          </a:xfrm>
        </p:spPr>
        <p:txBody>
          <a:bodyPr/>
          <a:lstStyle>
            <a:lvl1pPr algn="ctr">
              <a:defRPr sz="1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13F00D4-D960-3198-B8D7-BE4D293B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1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9749" y="465687"/>
            <a:ext cx="3657083" cy="2219640"/>
          </a:xfrm>
          <a:noFill/>
        </p:spPr>
        <p:txBody>
          <a:bodyPr tIns="0" rIns="182880" bIns="0" anchor="b"/>
          <a:lstStyle>
            <a:lvl1pPr algn="l">
              <a:lnSpc>
                <a:spcPct val="100000"/>
              </a:lnSpc>
              <a:defRPr sz="32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 flipH="1">
            <a:off x="-1644584" y="3268981"/>
            <a:ext cx="4297683" cy="320040"/>
          </a:xfrm>
        </p:spPr>
        <p:txBody>
          <a:bodyPr/>
          <a:lstStyle>
            <a:lvl1pPr algn="ctr">
              <a:defRPr sz="1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A3878EF-AD8A-6F14-C45F-10A5F47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9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6AD51-D5C3-80B0-E4F3-239BF71DE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9749" y="2870521"/>
            <a:ext cx="3657083" cy="3523103"/>
          </a:xfrm>
        </p:spPr>
        <p:txBody>
          <a:bodyPr lIns="182880" tIns="91440" bIns="91440"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05422" y="0"/>
            <a:ext cx="6776260" cy="68580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B5CD338C-2F7C-B33D-EFE4-3627B50598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43824" y="1175984"/>
            <a:ext cx="3898726" cy="3454729"/>
          </a:xfrm>
          <a:prstGeom prst="snip1Rect">
            <a:avLst>
              <a:gd name="adj" fmla="val 24504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BD13C0E-D028-0E2C-1D89-BD45FA614C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4328" y="4630714"/>
            <a:ext cx="3928221" cy="1091319"/>
          </a:xfrm>
          <a:solidFill>
            <a:schemeClr val="bg1"/>
          </a:solidFill>
        </p:spPr>
        <p:txBody>
          <a:bodyPr lIns="274320" rIns="1645920" anchor="ctr">
            <a:noAutofit/>
          </a:bodyPr>
          <a:lstStyle>
            <a:lvl1pPr marL="0" indent="0">
              <a:spcBef>
                <a:spcPts val="0"/>
              </a:spcBef>
              <a:buNone/>
              <a:defRPr sz="18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The Eiffel Tower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7946642-0A6F-A470-06E6-4D592D6190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 flipH="1">
            <a:off x="9903993" y="4913552"/>
            <a:ext cx="836000" cy="515732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50389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88952" cy="68580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496" y="4849171"/>
            <a:ext cx="4550000" cy="1227538"/>
          </a:xfrm>
        </p:spPr>
        <p:txBody>
          <a:bodyPr tIns="0" rIns="2651760" bIns="0"/>
          <a:lstStyle>
            <a:lvl1pPr algn="l">
              <a:lnSpc>
                <a:spcPct val="100000"/>
              </a:lnSpc>
              <a:defRPr sz="2400" b="0" cap="all" baseline="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6AD51-D5C3-80B0-E4F3-239BF71DE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7894" y="4930815"/>
            <a:ext cx="2586501" cy="1041721"/>
          </a:xfrm>
        </p:spPr>
        <p:txBody>
          <a:bodyPr t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900" cap="none" baseline="0"/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26966" y="3268981"/>
            <a:ext cx="4297683" cy="320040"/>
          </a:xfrm>
        </p:spPr>
        <p:txBody>
          <a:bodyPr/>
          <a:lstStyle>
            <a:lvl1pPr algn="ctr">
              <a:defRPr sz="1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452A4003-97CF-4525-57AE-22D10F70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5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09512-75A9-AAB4-4839-A7F90B39BC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88952" cy="68580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3C702-F223-5D3D-87AA-88F4AA550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1173" y="2413630"/>
            <a:ext cx="4214938" cy="1246862"/>
          </a:xfrm>
          <a:noFill/>
        </p:spPr>
        <p:txBody>
          <a:bodyPr tIns="0" rIns="182880" bIns="0"/>
          <a:lstStyle>
            <a:lvl1pPr algn="l">
              <a:lnSpc>
                <a:spcPct val="100000"/>
              </a:lnSpc>
              <a:defRPr sz="54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0166EA40-1FD8-FC87-FFA9-4F74159BDA6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 rot="20785047">
            <a:off x="740905" y="-125844"/>
            <a:ext cx="2497252" cy="228349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773A389-C26B-D506-4E69-941C742029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82664">
            <a:off x="1068764" y="2130901"/>
            <a:ext cx="2541164" cy="634039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0" name="Picture Placeholder 29">
            <a:extLst>
              <a:ext uri="{FF2B5EF4-FFF2-40B4-BE49-F238E27FC236}">
                <a16:creationId xmlns:a16="http://schemas.microsoft.com/office/drawing/2014/main" id="{21EE5958-F81F-2C88-455E-BFA85E3073E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 rot="254210">
            <a:off x="853163" y="2912573"/>
            <a:ext cx="2497252" cy="228349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CBF88D7-D55C-D6A7-CE2A-2A92343C9B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251827">
            <a:off x="725500" y="5194783"/>
            <a:ext cx="2541164" cy="634039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6" name="Picture Placeholder 29">
            <a:extLst>
              <a:ext uri="{FF2B5EF4-FFF2-40B4-BE49-F238E27FC236}">
                <a16:creationId xmlns:a16="http://schemas.microsoft.com/office/drawing/2014/main" id="{7CE52B86-AAAA-2923-653F-C82020B79F7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rot="491533">
            <a:off x="3291733" y="1359780"/>
            <a:ext cx="2497252" cy="228349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EF05A0E-5E36-4B37-7C81-DAADE715E0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89150">
            <a:off x="3057215" y="3638050"/>
            <a:ext cx="2541164" cy="634039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000" cap="all" baseline="0"/>
            </a:lvl1pPr>
            <a:lvl2pPr marL="228600" indent="0">
              <a:buNone/>
              <a:defRPr sz="1600" cap="all" baseline="0"/>
            </a:lvl2pPr>
            <a:lvl3pPr marL="457200" indent="0">
              <a:buNone/>
              <a:defRPr sz="1600" cap="all" baseline="0"/>
            </a:lvl3pPr>
            <a:lvl4pPr marL="685800" indent="0">
              <a:buNone/>
              <a:defRPr sz="1600" cap="all" baseline="0"/>
            </a:lvl4pPr>
            <a:lvl5pPr marL="914400" indent="0">
              <a:buNone/>
              <a:defRPr sz="16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AD33E13E-A6F4-68C0-C78F-D7EE3BBCBE9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 rot="21172692">
            <a:off x="3248804" y="4784364"/>
            <a:ext cx="2497252" cy="228349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6AD51-D5C3-80B0-E4F3-239BF71DE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1173" y="3777163"/>
            <a:ext cx="4214938" cy="980031"/>
          </a:xfrm>
        </p:spPr>
        <p:txBody>
          <a:bodyPr lIns="182880" tIns="0" bIns="0" anchor="t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228600" indent="0" algn="r">
              <a:buNone/>
              <a:defRPr sz="1000" cap="all" baseline="0"/>
            </a:lvl2pPr>
            <a:lvl3pPr marL="457200" indent="0" algn="r">
              <a:buNone/>
              <a:defRPr sz="1000" cap="all" baseline="0"/>
            </a:lvl3pPr>
            <a:lvl4pPr marL="685800" indent="0" algn="r">
              <a:buNone/>
              <a:defRPr sz="1000" cap="all" baseline="0"/>
            </a:lvl4pPr>
            <a:lvl5pPr marL="914400" indent="0" algn="r">
              <a:buNone/>
              <a:defRPr sz="1000" cap="all" baseline="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526966" y="3268981"/>
            <a:ext cx="4297683" cy="320040"/>
          </a:xfrm>
        </p:spPr>
        <p:txBody>
          <a:bodyPr/>
          <a:lstStyle>
            <a:lvl1pPr algn="ctr">
              <a:defRPr sz="1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452A4003-97CF-4525-57AE-22D10F70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600199" y="964692"/>
            <a:ext cx="9083233" cy="1188720"/>
          </a:xfrm>
          <a:prstGeom prst="rect">
            <a:avLst/>
          </a:prstGeom>
          <a:solidFill>
            <a:srgbClr val="FFFFFF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638044"/>
            <a:ext cx="8974976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smtClean="0"/>
              <a:pPr/>
              <a:t>10/16/24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0" r:id="rId8"/>
    <p:sldLayoutId id="2147483698" r:id="rId9"/>
    <p:sldLayoutId id="2147483689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715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001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287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573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hyperlink" Target="https://www.iamic.net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1">
            <a:extLst>
              <a:ext uri="{FF2B5EF4-FFF2-40B4-BE49-F238E27FC236}">
                <a16:creationId xmlns:a16="http://schemas.microsoft.com/office/drawing/2014/main" id="{1C1C9DDC-EDF1-266E-DF3C-D74A3D7C20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14991" y="0"/>
            <a:ext cx="9144000" cy="685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4786BC-2D53-4B95-CBE4-8DCC604E4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19679" y="3541928"/>
            <a:ext cx="3310811" cy="1379203"/>
          </a:xfrm>
          <a:solidFill>
            <a:schemeClr val="accent6">
              <a:lumMod val="60000"/>
              <a:lumOff val="40000"/>
              <a:alpha val="91478"/>
            </a:schemeClr>
          </a:solidFill>
        </p:spPr>
        <p:txBody>
          <a:bodyPr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University of Nebraska at Omaha </a:t>
            </a:r>
          </a:p>
          <a:p>
            <a:pPr algn="ctr"/>
            <a:r>
              <a:rPr lang="en-US" sz="1700" b="1" dirty="0">
                <a:solidFill>
                  <a:schemeClr val="tx1"/>
                </a:solidFill>
              </a:rPr>
              <a:t>Keyboard Area’s  Project Recital initiative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E9B9E5-DFBE-3FDE-6B47-56B36AB97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83396" y="112928"/>
            <a:ext cx="0" cy="6858000"/>
            <a:chOff x="11675807" y="0"/>
            <a:chExt cx="0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B60B47-D20B-97DA-EA6B-7B797D0DAD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5807" y="0"/>
              <a:ext cx="0" cy="12801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6AD8C2F-BD1C-A566-EE77-FB3E0BED0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5807" y="5577840"/>
              <a:ext cx="0" cy="12801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CB45DDB-A9C4-384B-3886-A4B1B3A1F174}"/>
              </a:ext>
            </a:extLst>
          </p:cNvPr>
          <p:cNvSpPr/>
          <p:nvPr userDrawn="1"/>
        </p:nvSpPr>
        <p:spPr>
          <a:xfrm>
            <a:off x="246115" y="112928"/>
            <a:ext cx="8379023" cy="655488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51E30-744C-E740-B754-C5C79647E7E7}"/>
              </a:ext>
            </a:extLst>
          </p:cNvPr>
          <p:cNvSpPr txBox="1"/>
          <p:nvPr/>
        </p:nvSpPr>
        <p:spPr>
          <a:xfrm>
            <a:off x="8719679" y="5156616"/>
            <a:ext cx="3310806" cy="1107996"/>
          </a:xfrm>
          <a:prstGeom prst="rect">
            <a:avLst/>
          </a:prstGeom>
          <a:solidFill>
            <a:schemeClr val="accent6">
              <a:lumMod val="40000"/>
              <a:lumOff val="60000"/>
              <a:alpha val="9295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</a:t>
            </a:r>
            <a:r>
              <a:rPr lang="en-US" b="1" dirty="0" err="1"/>
              <a:t>Kristín</a:t>
            </a:r>
            <a:r>
              <a:rPr lang="en-US" b="1" dirty="0"/>
              <a:t> </a:t>
            </a:r>
            <a:r>
              <a:rPr lang="en-US" b="1" dirty="0" err="1"/>
              <a:t>Jónína</a:t>
            </a:r>
            <a:r>
              <a:rPr lang="en-US" b="1" dirty="0"/>
              <a:t> Taylor</a:t>
            </a:r>
          </a:p>
          <a:p>
            <a:pPr algn="ctr"/>
            <a:r>
              <a:rPr lang="en-US" sz="1600" b="1" dirty="0"/>
              <a:t>Associate Professor of Piano</a:t>
            </a:r>
          </a:p>
          <a:p>
            <a:pPr algn="ctr"/>
            <a:r>
              <a:rPr lang="en-US" sz="1600" b="1" dirty="0"/>
              <a:t>University of Nebraska </a:t>
            </a:r>
          </a:p>
          <a:p>
            <a:pPr algn="ctr"/>
            <a:r>
              <a:rPr lang="en-US" sz="1600" b="1" dirty="0"/>
              <a:t>at Omaha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E9280-73AA-A642-8465-45A3F5E41B27}"/>
              </a:ext>
            </a:extLst>
          </p:cNvPr>
          <p:cNvSpPr txBox="1"/>
          <p:nvPr/>
        </p:nvSpPr>
        <p:spPr>
          <a:xfrm>
            <a:off x="8719679" y="2178820"/>
            <a:ext cx="3310811" cy="1231106"/>
          </a:xfrm>
          <a:prstGeom prst="rect">
            <a:avLst/>
          </a:prstGeom>
          <a:solidFill>
            <a:schemeClr val="accent6">
              <a:lumMod val="75000"/>
              <a:alpha val="88308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bg1"/>
                </a:solidFill>
              </a:rPr>
              <a:t>A World of Possibilities:</a:t>
            </a:r>
          </a:p>
        </p:txBody>
      </p:sp>
    </p:spTree>
    <p:extLst>
      <p:ext uri="{BB962C8B-B14F-4D97-AF65-F5344CB8AC3E}">
        <p14:creationId xmlns:p14="http://schemas.microsoft.com/office/powerpoint/2010/main" val="2076542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8FFA8F7-1F05-8221-2847-F07983E0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633" y="375672"/>
            <a:ext cx="3760463" cy="1863177"/>
          </a:xfrm>
          <a:solidFill>
            <a:schemeClr val="accent6">
              <a:lumMod val="75000"/>
              <a:alpha val="82535"/>
            </a:schemeClr>
          </a:solidFill>
        </p:spPr>
        <p:txBody>
          <a:bodyPr/>
          <a:lstStyle/>
          <a:p>
            <a:r>
              <a:rPr lang="en-US" sz="2600" dirty="0"/>
              <a:t>How to locate composers, appropriate pieces, &amp; music scores?</a:t>
            </a:r>
            <a:endParaRPr lang="en-US" sz="26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8506C-059D-3D9D-3034-8F105B5FD9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 flipH="1">
            <a:off x="4597835" y="4918848"/>
            <a:ext cx="660711" cy="515732"/>
          </a:xfrm>
        </p:spPr>
        <p:txBody>
          <a:bodyPr/>
          <a:lstStyle/>
          <a:p>
            <a:r>
              <a:rPr lang="en-US" dirty="0"/>
              <a:t>PARIS,</a:t>
            </a:r>
            <a:br>
              <a:rPr lang="en-US" dirty="0"/>
            </a:br>
            <a:r>
              <a:rPr lang="en-US" dirty="0"/>
              <a:t>FRANCE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0E1D30D-A77D-73E7-7BA8-730B601C4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8380" y="2455101"/>
            <a:ext cx="5125067" cy="4089895"/>
          </a:xfrm>
          <a:solidFill>
            <a:schemeClr val="accent6">
              <a:lumMod val="60000"/>
              <a:lumOff val="40000"/>
              <a:alpha val="65844"/>
            </a:schemeClr>
          </a:solidFill>
        </p:spPr>
        <p:txBody>
          <a:bodyPr numCol="2">
            <a:normAutofit fontScale="85000" lnSpcReduction="10000"/>
          </a:bodyPr>
          <a:lstStyle/>
          <a:p>
            <a:r>
              <a:rPr lang="en-US" sz="2000" dirty="0"/>
              <a:t>Google</a:t>
            </a:r>
          </a:p>
          <a:p>
            <a:r>
              <a:rPr lang="en-US" sz="2000" dirty="0" err="1"/>
              <a:t>IMSLP.org</a:t>
            </a:r>
            <a:endParaRPr lang="en-US" sz="2000" dirty="0"/>
          </a:p>
          <a:p>
            <a:r>
              <a:rPr lang="en-US" sz="2000" dirty="0"/>
              <a:t>University </a:t>
            </a:r>
            <a:br>
              <a:rPr lang="en-US" sz="2000" dirty="0"/>
            </a:br>
            <a:r>
              <a:rPr lang="en-US" sz="2000" dirty="0"/>
              <a:t>Professors</a:t>
            </a:r>
          </a:p>
          <a:p>
            <a:r>
              <a:rPr lang="en-US" sz="2000" dirty="0"/>
              <a:t>Word of Mouth</a:t>
            </a:r>
          </a:p>
          <a:p>
            <a:r>
              <a:rPr lang="en-US" sz="2000" dirty="0"/>
              <a:t>Music Publisher </a:t>
            </a:r>
            <a:br>
              <a:rPr lang="en-US" sz="2000" dirty="0"/>
            </a:br>
            <a:r>
              <a:rPr lang="en-US" sz="2000" dirty="0"/>
              <a:t>Websites</a:t>
            </a:r>
          </a:p>
          <a:p>
            <a:r>
              <a:rPr lang="en-US" sz="2000" dirty="0"/>
              <a:t>Libraries/</a:t>
            </a:r>
            <a:br>
              <a:rPr lang="en-US" sz="2000" dirty="0"/>
            </a:br>
            <a:r>
              <a:rPr lang="en-US" sz="2000" dirty="0"/>
              <a:t>Interlibrary Loan</a:t>
            </a:r>
          </a:p>
          <a:p>
            <a:r>
              <a:rPr lang="en-US" sz="2000" dirty="0"/>
              <a:t>New Anthologies </a:t>
            </a:r>
            <a:br>
              <a:rPr lang="en-US" sz="2000" dirty="0"/>
            </a:br>
            <a:r>
              <a:rPr lang="en-US" sz="2000" dirty="0"/>
              <a:t>of Music (many are leveled in difficulty)</a:t>
            </a:r>
          </a:p>
          <a:p>
            <a:r>
              <a:rPr lang="en-US" sz="2000" dirty="0"/>
              <a:t>Music Information </a:t>
            </a:r>
            <a:r>
              <a:rPr lang="en-US" sz="2000" dirty="0" err="1"/>
              <a:t>Centres</a:t>
            </a:r>
            <a:r>
              <a:rPr lang="en-US" sz="2000" dirty="0"/>
              <a:t> (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www.iamic.net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/>
              <a:t>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B87212E-5757-3B4D-9178-11FA1525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CE42730-9002-7E3A-9931-1822C22C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BE93D07-55A5-4167-FE43-A22248494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yellow cover with a person smiling&#10;&#10;Description automatically generated">
            <a:extLst>
              <a:ext uri="{FF2B5EF4-FFF2-40B4-BE49-F238E27FC236}">
                <a16:creationId xmlns:a16="http://schemas.microsoft.com/office/drawing/2014/main" id="{395AA13C-5A7F-9D46-A8B8-39C8F7632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6276">
            <a:off x="4848283" y="400253"/>
            <a:ext cx="2067241" cy="2756321"/>
          </a:xfrm>
          <a:prstGeom prst="rect">
            <a:avLst/>
          </a:prstGeom>
        </p:spPr>
      </p:pic>
      <p:pic>
        <p:nvPicPr>
          <p:cNvPr id="13" name="Picture 12" descr="A book cover of a piano&#10;&#10;Description automatically generated">
            <a:extLst>
              <a:ext uri="{FF2B5EF4-FFF2-40B4-BE49-F238E27FC236}">
                <a16:creationId xmlns:a16="http://schemas.microsoft.com/office/drawing/2014/main" id="{23A2E3BA-E9F1-7A40-B888-D2B1D330B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5273">
            <a:off x="2801593" y="230624"/>
            <a:ext cx="2293903" cy="3085749"/>
          </a:xfrm>
          <a:prstGeom prst="rect">
            <a:avLst/>
          </a:prstGeom>
        </p:spPr>
      </p:pic>
      <p:pic>
        <p:nvPicPr>
          <p:cNvPr id="3074" name="Picture 2" descr="Fjh Masterpiece Anthology -- Women Composers, Book 1 [Book]">
            <a:extLst>
              <a:ext uri="{FF2B5EF4-FFF2-40B4-BE49-F238E27FC236}">
                <a16:creationId xmlns:a16="http://schemas.microsoft.com/office/drawing/2014/main" id="{ACE30A4A-A0CE-F847-908F-82453B4A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349">
            <a:off x="323276" y="224322"/>
            <a:ext cx="2303075" cy="307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ook cover with a musical instrument&#10;&#10;Description automatically generated">
            <a:extLst>
              <a:ext uri="{FF2B5EF4-FFF2-40B4-BE49-F238E27FC236}">
                <a16:creationId xmlns:a16="http://schemas.microsoft.com/office/drawing/2014/main" id="{D84B7BF4-F6B1-BB41-B3EA-0672E07D8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5131">
            <a:off x="529228" y="3230259"/>
            <a:ext cx="2115041" cy="2959317"/>
          </a:xfrm>
          <a:prstGeom prst="rect">
            <a:avLst/>
          </a:prstGeom>
        </p:spPr>
      </p:pic>
      <p:pic>
        <p:nvPicPr>
          <p:cNvPr id="21" name="Picture 20" descr="A book cover with a brown background&#10;&#10;Description automatically generated">
            <a:extLst>
              <a:ext uri="{FF2B5EF4-FFF2-40B4-BE49-F238E27FC236}">
                <a16:creationId xmlns:a16="http://schemas.microsoft.com/office/drawing/2014/main" id="{8E405E2E-7BE5-064A-8164-0127C6E6F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34796">
            <a:off x="3464325" y="3287590"/>
            <a:ext cx="2265391" cy="300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AAA0C2BD-73DA-2108-745F-CD6334C83A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1524651" y="0"/>
            <a:ext cx="9144000" cy="6858000"/>
          </a:xfrm>
        </p:spPr>
      </p:pic>
      <p:sp>
        <p:nvSpPr>
          <p:cNvPr id="268" name="Title 267">
            <a:extLst>
              <a:ext uri="{FF2B5EF4-FFF2-40B4-BE49-F238E27FC236}">
                <a16:creationId xmlns:a16="http://schemas.microsoft.com/office/drawing/2014/main" id="{A8B561F5-35B6-0C3B-3440-89E1B9F7E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46" y="689548"/>
            <a:ext cx="3382584" cy="1145595"/>
          </a:xfrm>
          <a:solidFill>
            <a:schemeClr val="accent6">
              <a:lumMod val="75000"/>
              <a:alpha val="84969"/>
            </a:schemeClr>
          </a:solidFill>
        </p:spPr>
        <p:txBody>
          <a:bodyPr/>
          <a:lstStyle/>
          <a:p>
            <a:r>
              <a:rPr lang="en-US" b="1" dirty="0"/>
              <a:t>Community outreach</a:t>
            </a:r>
          </a:p>
        </p:txBody>
      </p:sp>
      <p:sp>
        <p:nvSpPr>
          <p:cNvPr id="288" name="Text Placeholder 287">
            <a:extLst>
              <a:ext uri="{FF2B5EF4-FFF2-40B4-BE49-F238E27FC236}">
                <a16:creationId xmlns:a16="http://schemas.microsoft.com/office/drawing/2014/main" id="{79944793-DA29-B3BB-4826-B0F1AF33A4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794" y="2343058"/>
            <a:ext cx="650983" cy="606618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269" name="Text Placeholder 268">
            <a:extLst>
              <a:ext uri="{FF2B5EF4-FFF2-40B4-BE49-F238E27FC236}">
                <a16:creationId xmlns:a16="http://schemas.microsoft.com/office/drawing/2014/main" id="{2C8CED55-F30C-1059-C476-B6AF2F63D4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795" y="2991045"/>
            <a:ext cx="1958594" cy="46793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Area High Schools</a:t>
            </a:r>
          </a:p>
        </p:txBody>
      </p:sp>
      <p:sp>
        <p:nvSpPr>
          <p:cNvPr id="289" name="Text Placeholder 288">
            <a:extLst>
              <a:ext uri="{FF2B5EF4-FFF2-40B4-BE49-F238E27FC236}">
                <a16:creationId xmlns:a16="http://schemas.microsoft.com/office/drawing/2014/main" id="{9CCD3521-DCF6-45F1-19AC-D17962A00F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5794" y="3778569"/>
            <a:ext cx="650984" cy="606618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270" name="Text Placeholder 269">
            <a:extLst>
              <a:ext uri="{FF2B5EF4-FFF2-40B4-BE49-F238E27FC236}">
                <a16:creationId xmlns:a16="http://schemas.microsoft.com/office/drawing/2014/main" id="{8E6DA0B4-C1DF-0766-D00F-8C202B4616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0834" y="4419477"/>
            <a:ext cx="3278650" cy="46793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Retirement Homes/Memory Care</a:t>
            </a:r>
          </a:p>
        </p:txBody>
      </p:sp>
      <p:pic>
        <p:nvPicPr>
          <p:cNvPr id="253" name="Picture Placeholder 252">
            <a:extLst>
              <a:ext uri="{FF2B5EF4-FFF2-40B4-BE49-F238E27FC236}">
                <a16:creationId xmlns:a16="http://schemas.microsoft.com/office/drawing/2014/main" id="{C1727C43-6CF7-6556-B5A9-3EFD16207E2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/>
          <a:stretch/>
        </p:blipFill>
        <p:spPr>
          <a:xfrm rot="21300000">
            <a:off x="4136086" y="-626666"/>
            <a:ext cx="2532939" cy="1899705"/>
          </a:xfrm>
        </p:spPr>
      </p:pic>
      <p:pic>
        <p:nvPicPr>
          <p:cNvPr id="255" name="Picture Placeholder 254">
            <a:extLst>
              <a:ext uri="{FF2B5EF4-FFF2-40B4-BE49-F238E27FC236}">
                <a16:creationId xmlns:a16="http://schemas.microsoft.com/office/drawing/2014/main" id="{AAA2B76E-5C18-909B-7EF4-C4394AF7420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/>
          <a:stretch/>
        </p:blipFill>
        <p:spPr>
          <a:xfrm rot="21300000">
            <a:off x="4258872" y="907083"/>
            <a:ext cx="2586450" cy="1939838"/>
          </a:xfrm>
        </p:spPr>
      </p:pic>
      <p:pic>
        <p:nvPicPr>
          <p:cNvPr id="257" name="Picture Placeholder 256">
            <a:extLst>
              <a:ext uri="{FF2B5EF4-FFF2-40B4-BE49-F238E27FC236}">
                <a16:creationId xmlns:a16="http://schemas.microsoft.com/office/drawing/2014/main" id="{DBFDEE50-FAD0-4780-1494-36E2A0D74533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/>
          <a:stretch/>
        </p:blipFill>
        <p:spPr>
          <a:xfrm rot="21300000">
            <a:off x="4376330" y="2533745"/>
            <a:ext cx="2619653" cy="1964739"/>
          </a:xfrm>
        </p:spPr>
      </p:pic>
      <p:pic>
        <p:nvPicPr>
          <p:cNvPr id="259" name="Picture Placeholder 258">
            <a:extLst>
              <a:ext uri="{FF2B5EF4-FFF2-40B4-BE49-F238E27FC236}">
                <a16:creationId xmlns:a16="http://schemas.microsoft.com/office/drawing/2014/main" id="{B1C7D8B3-6BD4-B93E-771C-A41F121BA58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/>
          <a:srcRect/>
          <a:stretch/>
        </p:blipFill>
        <p:spPr>
          <a:xfrm rot="21300000">
            <a:off x="4532547" y="4088369"/>
            <a:ext cx="2574049" cy="1716871"/>
          </a:xfrm>
        </p:spPr>
      </p:pic>
      <p:pic>
        <p:nvPicPr>
          <p:cNvPr id="261" name="Picture Placeholder 260">
            <a:extLst>
              <a:ext uri="{FF2B5EF4-FFF2-40B4-BE49-F238E27FC236}">
                <a16:creationId xmlns:a16="http://schemas.microsoft.com/office/drawing/2014/main" id="{EF8B71ED-2697-51B2-1852-843A1489417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/>
          <a:srcRect/>
          <a:stretch/>
        </p:blipFill>
        <p:spPr>
          <a:xfrm rot="21300000">
            <a:off x="4655756" y="5658986"/>
            <a:ext cx="2599588" cy="1733906"/>
          </a:xfrm>
        </p:spPr>
      </p:pic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17B6B67D-420E-C4B7-134F-BA27E391C0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69133" y="2343058"/>
            <a:ext cx="641821" cy="606618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273" name="Text Placeholder 272">
            <a:extLst>
              <a:ext uri="{FF2B5EF4-FFF2-40B4-BE49-F238E27FC236}">
                <a16:creationId xmlns:a16="http://schemas.microsoft.com/office/drawing/2014/main" id="{7ACAD591-E526-D422-A4D9-D08A744615B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69133" y="2976055"/>
            <a:ext cx="2386215" cy="51310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Art/Cultural Museums</a:t>
            </a:r>
          </a:p>
        </p:txBody>
      </p:sp>
      <p:sp>
        <p:nvSpPr>
          <p:cNvPr id="291" name="Text Placeholder 290">
            <a:extLst>
              <a:ext uri="{FF2B5EF4-FFF2-40B4-BE49-F238E27FC236}">
                <a16:creationId xmlns:a16="http://schemas.microsoft.com/office/drawing/2014/main" id="{E968287D-811F-CEA0-17C1-110763D8432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60278" y="3768643"/>
            <a:ext cx="650676" cy="606618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74" name="Text Placeholder 273">
            <a:extLst>
              <a:ext uri="{FF2B5EF4-FFF2-40B4-BE49-F238E27FC236}">
                <a16:creationId xmlns:a16="http://schemas.microsoft.com/office/drawing/2014/main" id="{318D2ADB-4121-D797-C327-D3713636D1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60278" y="4424044"/>
            <a:ext cx="2985125" cy="433388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Hospitals/Medical Care Units</a:t>
            </a:r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3356093A-0B20-3268-0F41-E4DFB050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4EE798E1-879E-9CDA-A326-4AAB48A61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17376">
            <a:off x="4300504" y="-720973"/>
            <a:ext cx="2712867" cy="7932407"/>
          </a:xfrm>
          <a:prstGeom prst="rect">
            <a:avLst/>
          </a:prstGeom>
          <a:noFill/>
          <a:ln w="127000">
            <a:solidFill>
              <a:schemeClr val="bg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27B979C9-CC21-6E53-2DC6-EDB0F2167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655EBF6B-5BA3-E8F9-7FF2-76B3F37E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17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89B61DD5-FAF2-6672-DC96-1A4939A104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224170" y="268944"/>
            <a:ext cx="3784937" cy="3838823"/>
          </a:xfrm>
        </p:spPr>
      </p:pic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C94236BB-F533-7BFD-C6FF-9BECF3BC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AE4A30-FFFF-F7FA-C017-CF4EA4E3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92F0F-021F-383B-E7C9-789EA8CF1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5EBBE67-9F7F-204C-BDEC-17635AFB62C2}"/>
              </a:ext>
            </a:extLst>
          </p:cNvPr>
          <p:cNvSpPr txBox="1"/>
          <p:nvPr/>
        </p:nvSpPr>
        <p:spPr>
          <a:xfrm>
            <a:off x="53787" y="4613318"/>
            <a:ext cx="432232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effectLst/>
                <a:latin typeface="Roboto" panose="02000000000000000000" pitchFamily="2" charset="0"/>
              </a:rPr>
              <a:t>The University of Nebraska Omaha (UNO) Service Learning Academy supports UNO faculty members in developing service learning courses in collaboration with community organizations, governmental agencies, businesses, and P-12 faculty.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3306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9C032830-3D9E-FFE8-ACE4-9FD29EED0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13" y="200418"/>
            <a:ext cx="4003420" cy="997353"/>
          </a:xfrm>
          <a:solidFill>
            <a:schemeClr val="accent6">
              <a:lumMod val="75000"/>
              <a:alpha val="81000"/>
            </a:schemeClr>
          </a:solidFill>
        </p:spPr>
        <p:txBody>
          <a:bodyPr/>
          <a:lstStyle/>
          <a:p>
            <a:r>
              <a:rPr lang="en-US" b="1" i="0" u="none" strike="noStrike" dirty="0">
                <a:effectLst/>
                <a:latin typeface="Roboto" panose="02000000000000000000" pitchFamily="2" charset="0"/>
              </a:rPr>
              <a:t>How we share our research:</a:t>
            </a:r>
            <a:endParaRPr lang="en-US" b="1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696E8F1-2CC9-A8D1-F15F-12E7EC0C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9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D00D76A-2CED-2D86-3AA3-8A77400EAB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9749" y="1554480"/>
            <a:ext cx="4823158" cy="4754880"/>
          </a:xfrm>
        </p:spPr>
        <p:txBody>
          <a:bodyPr/>
          <a:lstStyle/>
          <a:p>
            <a:r>
              <a:rPr lang="en-US" sz="2000" b="1" i="0" u="none" strike="noStrike" dirty="0">
                <a:effectLst/>
                <a:latin typeface="Roboto" panose="02000000000000000000" pitchFamily="2" charset="0"/>
              </a:rPr>
              <a:t>Program Notes</a:t>
            </a:r>
          </a:p>
          <a:p>
            <a:r>
              <a:rPr lang="en-US" sz="2000" b="1" dirty="0">
                <a:latin typeface="Roboto" panose="02000000000000000000" pitchFamily="2" charset="0"/>
              </a:rPr>
              <a:t>Posters</a:t>
            </a:r>
          </a:p>
          <a:p>
            <a:r>
              <a:rPr lang="en-US" sz="2000" b="1" dirty="0">
                <a:latin typeface="Roboto" panose="02000000000000000000" pitchFamily="2" charset="0"/>
              </a:rPr>
              <a:t>Brief introductions to works before performing</a:t>
            </a:r>
          </a:p>
          <a:p>
            <a:r>
              <a:rPr lang="en-US" sz="2000" b="1" dirty="0">
                <a:latin typeface="Roboto" panose="02000000000000000000" pitchFamily="2" charset="0"/>
              </a:rPr>
              <a:t>Connections between poetry &amp; music</a:t>
            </a:r>
          </a:p>
          <a:p>
            <a:r>
              <a:rPr lang="en-US" sz="2000" b="1" dirty="0">
                <a:latin typeface="Roboto" panose="02000000000000000000" pitchFamily="2" charset="0"/>
              </a:rPr>
              <a:t>YouTube recital during pandemic</a:t>
            </a:r>
          </a:p>
          <a:p>
            <a:r>
              <a:rPr lang="en-US" sz="2000" b="1" dirty="0">
                <a:latin typeface="Roboto" panose="02000000000000000000" pitchFamily="2" charset="0"/>
              </a:rPr>
              <a:t>Internships</a:t>
            </a:r>
          </a:p>
          <a:p>
            <a:endParaRPr lang="en-US" sz="1600" b="1" dirty="0">
              <a:latin typeface="Roboto" panose="02000000000000000000" pitchFamily="2" charset="0"/>
            </a:endParaRP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C9A08149-185E-873A-9FED-2D6222E7E9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229090" y="1237216"/>
            <a:ext cx="5844756" cy="4383567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7329B9-5E23-2F52-8A76-8D362324D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565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7A29B9-8F8F-B417-7003-F4541C5D0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565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9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9C032830-3D9E-FFE8-ACE4-9FD29EED0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146" y="2930323"/>
            <a:ext cx="3657083" cy="997353"/>
          </a:xfrm>
          <a:solidFill>
            <a:schemeClr val="accent6">
              <a:lumMod val="75000"/>
              <a:alpha val="80229"/>
            </a:schemeClr>
          </a:solidFill>
        </p:spPr>
        <p:txBody>
          <a:bodyPr/>
          <a:lstStyle/>
          <a:p>
            <a:r>
              <a:rPr lang="en-US" b="1" i="0" u="none" strike="noStrike" dirty="0">
                <a:effectLst/>
                <a:latin typeface="Roboto" panose="02000000000000000000" pitchFamily="2" charset="0"/>
              </a:rPr>
              <a:t>Student reactions</a:t>
            </a:r>
            <a:endParaRPr lang="en-US" b="1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696E8F1-2CC9-A8D1-F15F-12E7EC0C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9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7" name="Picture Placeholder 26" descr="Brooklyn Bridge with many arches and a city in the background ">
            <a:extLst>
              <a:ext uri="{FF2B5EF4-FFF2-40B4-BE49-F238E27FC236}">
                <a16:creationId xmlns:a16="http://schemas.microsoft.com/office/drawing/2014/main" id="{C9A08149-185E-873A-9FED-2D6222E7E9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422" y="0"/>
            <a:ext cx="6776260" cy="6858000"/>
          </a:xfr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E4E9777-1051-8B53-62A7-81272F9260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 flipH="1">
            <a:off x="9903993" y="4913552"/>
            <a:ext cx="836000" cy="515732"/>
          </a:xfrm>
        </p:spPr>
        <p:txBody>
          <a:bodyPr/>
          <a:lstStyle/>
          <a:p>
            <a:r>
              <a:rPr lang="en-US" dirty="0"/>
              <a:t>NEW YORK,</a:t>
            </a:r>
            <a:br>
              <a:rPr lang="en-US" dirty="0"/>
            </a:br>
            <a:r>
              <a:rPr lang="en-US" dirty="0"/>
              <a:t>NEW YORK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7329B9-5E23-2F52-8A76-8D362324D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565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7A29B9-8F8F-B417-7003-F4541C5D0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565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lose-up of piano keys">
            <a:extLst>
              <a:ext uri="{FF2B5EF4-FFF2-40B4-BE49-F238E27FC236}">
                <a16:creationId xmlns:a16="http://schemas.microsoft.com/office/drawing/2014/main" id="{DFEEE4B9-B8F0-784E-97AF-C1AD7486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62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07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circle with black text&#10;&#10;Description automatically generated">
            <a:extLst>
              <a:ext uri="{FF2B5EF4-FFF2-40B4-BE49-F238E27FC236}">
                <a16:creationId xmlns:a16="http://schemas.microsoft.com/office/drawing/2014/main" id="{DB0DF5F9-5301-DF42-9938-ADC0182D0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46"/>
          <a:stretch/>
        </p:blipFill>
        <p:spPr>
          <a:xfrm>
            <a:off x="158261" y="165100"/>
            <a:ext cx="8897816" cy="3035300"/>
          </a:xfrm>
          <a:prstGeom prst="rect">
            <a:avLst/>
          </a:prstGeom>
        </p:spPr>
      </p:pic>
      <p:pic>
        <p:nvPicPr>
          <p:cNvPr id="13" name="Picture 12" descr="A group of brochures on a table&#10;&#10;Description automatically generated">
            <a:extLst>
              <a:ext uri="{FF2B5EF4-FFF2-40B4-BE49-F238E27FC236}">
                <a16:creationId xmlns:a16="http://schemas.microsoft.com/office/drawing/2014/main" id="{3B578B5D-8C37-C744-9730-2F2CDD4DD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59" r="9202" b="11795"/>
          <a:stretch/>
        </p:blipFill>
        <p:spPr>
          <a:xfrm>
            <a:off x="110881" y="3429005"/>
            <a:ext cx="3019182" cy="3274018"/>
          </a:xfrm>
          <a:prstGeom prst="rect">
            <a:avLst/>
          </a:prstGeom>
        </p:spPr>
      </p:pic>
      <p:pic>
        <p:nvPicPr>
          <p:cNvPr id="11" name="Picture 10" descr="A diagram with a circle in the middle&#10;&#10;Description automatically generated with medium confidence">
            <a:extLst>
              <a:ext uri="{FF2B5EF4-FFF2-40B4-BE49-F238E27FC236}">
                <a16:creationId xmlns:a16="http://schemas.microsoft.com/office/drawing/2014/main" id="{3E88CBA3-3581-6D46-8B13-CD5467149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2" y="3607750"/>
            <a:ext cx="8655225" cy="3085149"/>
          </a:xfrm>
          <a:prstGeom prst="rect">
            <a:avLst/>
          </a:prstGeom>
        </p:spPr>
      </p:pic>
      <p:pic>
        <p:nvPicPr>
          <p:cNvPr id="15" name="Picture 14" descr="A person playing a piano&#10;&#10;Description automatically generated">
            <a:extLst>
              <a:ext uri="{FF2B5EF4-FFF2-40B4-BE49-F238E27FC236}">
                <a16:creationId xmlns:a16="http://schemas.microsoft.com/office/drawing/2014/main" id="{CD1DDBEA-CC82-E54A-B5D5-B426AA558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842" y="165100"/>
            <a:ext cx="2447925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25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B98F82-6F16-CD44-9058-C4BA40E7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778" y="3619501"/>
            <a:ext cx="7899400" cy="2984500"/>
          </a:xfrm>
          <a:prstGeom prst="rect">
            <a:avLst/>
          </a:prstGeom>
        </p:spPr>
      </p:pic>
      <p:pic>
        <p:nvPicPr>
          <p:cNvPr id="7" name="Picture 6" descr="A person standing next to a piano&#10;&#10;Description automatically generated">
            <a:extLst>
              <a:ext uri="{FF2B5EF4-FFF2-40B4-BE49-F238E27FC236}">
                <a16:creationId xmlns:a16="http://schemas.microsoft.com/office/drawing/2014/main" id="{0FEC1B9F-3E01-A049-9D0F-2FCF6B968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680559"/>
            <a:ext cx="3897923" cy="2923442"/>
          </a:xfrm>
          <a:prstGeom prst="rect">
            <a:avLst/>
          </a:prstGeom>
        </p:spPr>
      </p:pic>
      <p:pic>
        <p:nvPicPr>
          <p:cNvPr id="9" name="Picture 8" descr="A group of people standing in front of a piano&#10;&#10;Description automatically generated">
            <a:extLst>
              <a:ext uri="{FF2B5EF4-FFF2-40B4-BE49-F238E27FC236}">
                <a16:creationId xmlns:a16="http://schemas.microsoft.com/office/drawing/2014/main" id="{113C8E7E-63D9-1C4A-9F5B-88CC1887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346" y="613996"/>
            <a:ext cx="3115654" cy="2391508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AEFED84-7A27-6A41-B7E6-C91216A25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0" y="190500"/>
            <a:ext cx="8858856" cy="31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7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laying a piano on a stage&#10;&#10;Description automatically generated">
            <a:extLst>
              <a:ext uri="{FF2B5EF4-FFF2-40B4-BE49-F238E27FC236}">
                <a16:creationId xmlns:a16="http://schemas.microsoft.com/office/drawing/2014/main" id="{637E7E79-BC25-4649-A8D0-A8984DFB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299" y="114299"/>
            <a:ext cx="3314701" cy="3314701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18DAF0C3-FF4F-044A-97B5-C884D6CD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87" y="114300"/>
            <a:ext cx="8928100" cy="3314700"/>
          </a:xfrm>
          <a:prstGeom prst="rect">
            <a:avLst/>
          </a:prstGeom>
        </p:spPr>
      </p:pic>
      <p:pic>
        <p:nvPicPr>
          <p:cNvPr id="9" name="Picture 8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FD7B7861-06AC-564E-9461-BF222D08F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2" y="3605823"/>
            <a:ext cx="4032739" cy="3024554"/>
          </a:xfrm>
          <a:prstGeom prst="rect">
            <a:avLst/>
          </a:prstGeom>
        </p:spPr>
      </p:pic>
      <p:pic>
        <p:nvPicPr>
          <p:cNvPr id="5" name="Picture 4" descr="A white paper with black text and orange and white text&#10;&#10;Description automatically generated with medium confidence">
            <a:extLst>
              <a:ext uri="{FF2B5EF4-FFF2-40B4-BE49-F238E27FC236}">
                <a16:creationId xmlns:a16="http://schemas.microsoft.com/office/drawing/2014/main" id="{7DF9E32D-28A4-274E-9A13-B870D6214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349" y="3492500"/>
            <a:ext cx="81026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39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03EFFBFB-A02A-BA4E-B283-0EE970FB8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7" y="668215"/>
            <a:ext cx="10251215" cy="49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25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playing a piano on a stage&#10;&#10;Description automatically generated">
            <a:extLst>
              <a:ext uri="{FF2B5EF4-FFF2-40B4-BE49-F238E27FC236}">
                <a16:creationId xmlns:a16="http://schemas.microsoft.com/office/drawing/2014/main" id="{5A1E1A4E-9A2B-774E-A613-F92AE68D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292" y="0"/>
            <a:ext cx="3991708" cy="3991708"/>
          </a:xfrm>
          <a:prstGeom prst="rect">
            <a:avLst/>
          </a:prstGeom>
        </p:spPr>
      </p:pic>
      <p:pic>
        <p:nvPicPr>
          <p:cNvPr id="7" name="Picture 6" descr="A white and orange circle with black text&#10;&#10;Description automatically generated">
            <a:extLst>
              <a:ext uri="{FF2B5EF4-FFF2-40B4-BE49-F238E27FC236}">
                <a16:creationId xmlns:a16="http://schemas.microsoft.com/office/drawing/2014/main" id="{8483E34B-C2C8-1942-BD44-5D7E6EFC1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3" y="215900"/>
            <a:ext cx="8712200" cy="3213100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969A3E9-E707-0C45-920B-1ADC6C506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068" y="3708400"/>
            <a:ext cx="7937500" cy="2933700"/>
          </a:xfrm>
          <a:prstGeom prst="rect">
            <a:avLst/>
          </a:prstGeom>
        </p:spPr>
      </p:pic>
      <p:pic>
        <p:nvPicPr>
          <p:cNvPr id="13" name="Picture 12" descr="A person playing a piano&#10;&#10;Description automatically generated">
            <a:extLst>
              <a:ext uri="{FF2B5EF4-FFF2-40B4-BE49-F238E27FC236}">
                <a16:creationId xmlns:a16="http://schemas.microsoft.com/office/drawing/2014/main" id="{72F117E2-902C-6344-98CA-F78DBBAEF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7" y="3644900"/>
            <a:ext cx="3991708" cy="29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8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Placeholder 83">
            <a:extLst>
              <a:ext uri="{FF2B5EF4-FFF2-40B4-BE49-F238E27FC236}">
                <a16:creationId xmlns:a16="http://schemas.microsoft.com/office/drawing/2014/main" id="{C07D804B-B17C-52D4-7523-26178E1930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7619" y="383580"/>
            <a:ext cx="12181681" cy="6090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D9487-9C83-7421-ED79-06876A63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55" y="300075"/>
            <a:ext cx="10008537" cy="1599845"/>
          </a:xfrm>
        </p:spPr>
        <p:txBody>
          <a:bodyPr/>
          <a:lstStyle/>
          <a:p>
            <a:r>
              <a:rPr lang="en-US" b="1" dirty="0"/>
              <a:t>What is a Project Recital?</a:t>
            </a:r>
            <a:endParaRPr lang="en-US" dirty="0"/>
          </a:p>
        </p:txBody>
      </p:sp>
      <p:pic>
        <p:nvPicPr>
          <p:cNvPr id="119" name="Picture Placeholder 118">
            <a:extLst>
              <a:ext uri="{FF2B5EF4-FFF2-40B4-BE49-F238E27FC236}">
                <a16:creationId xmlns:a16="http://schemas.microsoft.com/office/drawing/2014/main" id="{1471229D-9C01-8E2D-27A6-CBB2EF16A78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/>
        </p:blipFill>
        <p:spPr>
          <a:xfrm>
            <a:off x="815975" y="2667776"/>
            <a:ext cx="2870200" cy="2152650"/>
          </a:xfr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F881E13-7315-4E57-24B2-B7FC3BC581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960" y="4906359"/>
            <a:ext cx="2904088" cy="782638"/>
          </a:xfrm>
        </p:spPr>
        <p:txBody>
          <a:bodyPr/>
          <a:lstStyle/>
          <a:p>
            <a:r>
              <a:rPr lang="en-US" dirty="0"/>
              <a:t>Repertoire Awareness</a:t>
            </a:r>
            <a:endParaRPr lang="en-US" b="1" dirty="0"/>
          </a:p>
        </p:txBody>
      </p:sp>
      <p:pic>
        <p:nvPicPr>
          <p:cNvPr id="121" name="Picture Placeholder 120">
            <a:extLst>
              <a:ext uri="{FF2B5EF4-FFF2-40B4-BE49-F238E27FC236}">
                <a16:creationId xmlns:a16="http://schemas.microsoft.com/office/drawing/2014/main" id="{8FBC4CA6-3824-CD81-C7FC-2C45DB9CF13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/>
          <a:stretch/>
        </p:blipFill>
        <p:spPr>
          <a:xfrm>
            <a:off x="4227114" y="2667776"/>
            <a:ext cx="2870200" cy="2152650"/>
          </a:xfrm>
        </p:spPr>
      </p:pic>
      <p:sp>
        <p:nvSpPr>
          <p:cNvPr id="111" name="Text Placeholder 110">
            <a:extLst>
              <a:ext uri="{FF2B5EF4-FFF2-40B4-BE49-F238E27FC236}">
                <a16:creationId xmlns:a16="http://schemas.microsoft.com/office/drawing/2014/main" id="{B34990F3-6101-9CCB-0173-D8D37F3B83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6545" y="4906359"/>
            <a:ext cx="2880708" cy="782638"/>
          </a:xfrm>
        </p:spPr>
        <p:txBody>
          <a:bodyPr/>
          <a:lstStyle/>
          <a:p>
            <a:r>
              <a:rPr lang="en-US" sz="1600" dirty="0"/>
              <a:t>Community engagement</a:t>
            </a:r>
            <a:endParaRPr lang="en-US" sz="1600" b="1" dirty="0"/>
          </a:p>
        </p:txBody>
      </p:sp>
      <p:pic>
        <p:nvPicPr>
          <p:cNvPr id="123" name="Picture Placeholder 122">
            <a:extLst>
              <a:ext uri="{FF2B5EF4-FFF2-40B4-BE49-F238E27FC236}">
                <a16:creationId xmlns:a16="http://schemas.microsoft.com/office/drawing/2014/main" id="{E7A49C87-D998-7A67-BF4B-D5BDE15B056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/>
          <a:stretch/>
        </p:blipFill>
        <p:spPr>
          <a:xfrm>
            <a:off x="7650853" y="2667776"/>
            <a:ext cx="2870200" cy="2152650"/>
          </a:xfrm>
        </p:spPr>
      </p:pic>
      <p:sp>
        <p:nvSpPr>
          <p:cNvPr id="103" name="Slide Number Placeholder 102">
            <a:extLst>
              <a:ext uri="{FF2B5EF4-FFF2-40B4-BE49-F238E27FC236}">
                <a16:creationId xmlns:a16="http://schemas.microsoft.com/office/drawing/2014/main" id="{AF794EB6-A31D-61C0-0E20-C1CD2BD4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4FE5BF1-29F5-B8F9-6872-725E075DB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5182" y="2572936"/>
            <a:ext cx="2908351" cy="3126829"/>
            <a:chOff x="815182" y="2542456"/>
            <a:chExt cx="2908351" cy="312682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E6AFA6F-F367-A0C8-34AC-FE4B65637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182" y="2542456"/>
              <a:ext cx="2896862" cy="312682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ight Triangle 70">
              <a:extLst>
                <a:ext uri="{FF2B5EF4-FFF2-40B4-BE49-F238E27FC236}">
                  <a16:creationId xmlns:a16="http://schemas.microsoft.com/office/drawing/2014/main" id="{9DB1F863-F522-A12C-EABF-7B56BDA51EAA}"/>
                </a:ext>
              </a:extLst>
            </p:cNvPr>
            <p:cNvSpPr/>
            <p:nvPr/>
          </p:nvSpPr>
          <p:spPr>
            <a:xfrm rot="10800000">
              <a:off x="3124701" y="2563945"/>
              <a:ext cx="598832" cy="5988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4BB241A-69E0-E972-A220-440EF87AC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5105" y="2572936"/>
            <a:ext cx="2908351" cy="3126829"/>
            <a:chOff x="815182" y="2542456"/>
            <a:chExt cx="2908351" cy="3126829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A85E967-35F9-1B6D-0932-037DD34FD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182" y="2542456"/>
              <a:ext cx="2896862" cy="312682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ight Triangle 73">
              <a:extLst>
                <a:ext uri="{FF2B5EF4-FFF2-40B4-BE49-F238E27FC236}">
                  <a16:creationId xmlns:a16="http://schemas.microsoft.com/office/drawing/2014/main" id="{F4714A44-02DC-38C0-22B6-523EFA2979A7}"/>
                </a:ext>
              </a:extLst>
            </p:cNvPr>
            <p:cNvSpPr/>
            <p:nvPr/>
          </p:nvSpPr>
          <p:spPr>
            <a:xfrm rot="10800000">
              <a:off x="3124701" y="2563945"/>
              <a:ext cx="598832" cy="5988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6E0E317-3B30-E23A-7A2A-B6FD8BA4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52862" y="2572936"/>
            <a:ext cx="2874961" cy="3126829"/>
            <a:chOff x="815182" y="2542456"/>
            <a:chExt cx="2874961" cy="312682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4ADE167-F9E9-873E-BEB9-1F218AED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182" y="2542456"/>
              <a:ext cx="2874961" cy="312682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ight Triangle 76">
              <a:extLst>
                <a:ext uri="{FF2B5EF4-FFF2-40B4-BE49-F238E27FC236}">
                  <a16:creationId xmlns:a16="http://schemas.microsoft.com/office/drawing/2014/main" id="{362F125D-5122-C9EC-AD47-FE6FB3B0F537}"/>
                </a:ext>
              </a:extLst>
            </p:cNvPr>
            <p:cNvSpPr/>
            <p:nvPr/>
          </p:nvSpPr>
          <p:spPr>
            <a:xfrm rot="10800000">
              <a:off x="3078981" y="2558230"/>
              <a:ext cx="598832" cy="59883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11CCD95C-4BFA-97B4-ABEF-E8F72760A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63879791-F9C8-604A-7865-07701D1D9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ECF78F-99A1-FC44-8F00-2E6EF5BC13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753BFE1-B493-2F40-9EED-55D44A16AF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Shared vision</a:t>
            </a:r>
          </a:p>
        </p:txBody>
      </p:sp>
    </p:spTree>
    <p:extLst>
      <p:ext uri="{BB962C8B-B14F-4D97-AF65-F5344CB8AC3E}">
        <p14:creationId xmlns:p14="http://schemas.microsoft.com/office/powerpoint/2010/main" val="38915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  <p:bldP spid="111" grpId="0" build="p" animBg="1"/>
      <p:bldP spid="1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125DFECA-635C-D849-8120-03C9D0D1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3345925"/>
          </a:xfrm>
          <a:prstGeom prst="rect">
            <a:avLst/>
          </a:prstGeom>
        </p:spPr>
      </p:pic>
      <p:pic>
        <p:nvPicPr>
          <p:cNvPr id="7" name="Picture 6" descr="A person playing a piano on a stage&#10;&#10;Description automatically generated">
            <a:extLst>
              <a:ext uri="{FF2B5EF4-FFF2-40B4-BE49-F238E27FC236}">
                <a16:creationId xmlns:a16="http://schemas.microsoft.com/office/drawing/2014/main" id="{9981301D-E8F5-8041-8877-1D0EE486E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88" y="0"/>
            <a:ext cx="5129823" cy="2865432"/>
          </a:xfrm>
          <a:prstGeom prst="rect">
            <a:avLst/>
          </a:prstGeom>
        </p:spPr>
      </p:pic>
      <p:pic>
        <p:nvPicPr>
          <p:cNvPr id="5" name="Picture 4" descr="A screenshot of a message&#10;&#10;Description automatically generated">
            <a:extLst>
              <a:ext uri="{FF2B5EF4-FFF2-40B4-BE49-F238E27FC236}">
                <a16:creationId xmlns:a16="http://schemas.microsoft.com/office/drawing/2014/main" id="{A442F2F1-B897-FE42-9FC4-60CA6AC5C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7" y="2397511"/>
            <a:ext cx="6096001" cy="4460488"/>
          </a:xfrm>
          <a:prstGeom prst="rect">
            <a:avLst/>
          </a:prstGeom>
        </p:spPr>
      </p:pic>
      <p:pic>
        <p:nvPicPr>
          <p:cNvPr id="9" name="Picture 8" descr="A person playing a piano&#10;&#10;Description automatically generated">
            <a:extLst>
              <a:ext uri="{FF2B5EF4-FFF2-40B4-BE49-F238E27FC236}">
                <a16:creationId xmlns:a16="http://schemas.microsoft.com/office/drawing/2014/main" id="{B3B9CC94-30F3-C649-A214-B135BD470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54" y="3429000"/>
            <a:ext cx="4390292" cy="32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6B8150-90D5-AF40-8EDE-D5B31515D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524" y="18333"/>
            <a:ext cx="5299597" cy="3798734"/>
          </a:xfrm>
          <a:prstGeom prst="rect">
            <a:avLst/>
          </a:prstGeom>
        </p:spPr>
      </p:pic>
      <p:pic>
        <p:nvPicPr>
          <p:cNvPr id="9" name="Picture 8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D963F901-45FF-C645-A81B-509DEB6FD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23" y="3789484"/>
            <a:ext cx="4091354" cy="3068516"/>
          </a:xfrm>
          <a:prstGeom prst="rect">
            <a:avLst/>
          </a:prstGeom>
        </p:spPr>
      </p:pic>
      <p:pic>
        <p:nvPicPr>
          <p:cNvPr id="3" name="Picture 2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10DA92F3-9391-974A-BA73-90FE71276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576646" cy="4071845"/>
          </a:xfrm>
          <a:prstGeom prst="rect">
            <a:avLst/>
          </a:prstGeom>
        </p:spPr>
      </p:pic>
      <p:pic>
        <p:nvPicPr>
          <p:cNvPr id="5" name="Picture 4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828E9A19-2A2E-5E48-8DF1-B21D75D3B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00" y="3835400"/>
            <a:ext cx="67564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04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2875EF9-2073-C32A-9028-3BA9A50633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950976" y="0"/>
            <a:ext cx="10287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B2F06D-270E-3BBC-E0B2-7B4E5F23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675" y="2844968"/>
            <a:ext cx="4532724" cy="1246862"/>
          </a:xfrm>
          <a:solidFill>
            <a:schemeClr val="accent6">
              <a:lumMod val="20000"/>
              <a:lumOff val="80000"/>
              <a:alpha val="64408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THANK </a:t>
            </a:r>
            <a:r>
              <a:rPr lang="en-US" b="1" dirty="0">
                <a:solidFill>
                  <a:schemeClr val="tx1"/>
                </a:solidFill>
              </a:rPr>
              <a:t>YOU!</a:t>
            </a:r>
          </a:p>
        </p:txBody>
      </p:sp>
      <p:pic>
        <p:nvPicPr>
          <p:cNvPr id="103" name="Picture Placeholder 102">
            <a:extLst>
              <a:ext uri="{FF2B5EF4-FFF2-40B4-BE49-F238E27FC236}">
                <a16:creationId xmlns:a16="http://schemas.microsoft.com/office/drawing/2014/main" id="{7B973A13-203E-870D-4992-112FEB46E02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/>
        </p:blipFill>
        <p:spPr>
          <a:xfrm rot="20785047">
            <a:off x="398005" y="159443"/>
            <a:ext cx="2497252" cy="1872939"/>
          </a:xfrm>
        </p:spPr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A61B6B2D-5FE1-7D68-BB53-41F45AC4A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20782664">
            <a:off x="709568" y="2095926"/>
            <a:ext cx="2512778" cy="634039"/>
          </a:xfrm>
        </p:spPr>
        <p:txBody>
          <a:bodyPr/>
          <a:lstStyle/>
          <a:p>
            <a:r>
              <a:rPr lang="en-US" dirty="0"/>
              <a:t>Omaha South high school – </a:t>
            </a:r>
          </a:p>
          <a:p>
            <a:r>
              <a:rPr lang="en-US" dirty="0"/>
              <a:t>left hand alone recital</a:t>
            </a:r>
          </a:p>
        </p:txBody>
      </p:sp>
      <p:pic>
        <p:nvPicPr>
          <p:cNvPr id="107" name="Picture Placeholder 106">
            <a:extLst>
              <a:ext uri="{FF2B5EF4-FFF2-40B4-BE49-F238E27FC236}">
                <a16:creationId xmlns:a16="http://schemas.microsoft.com/office/drawing/2014/main" id="{50B75BA5-B93A-7867-B7AD-8E753E6FE55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/>
          <a:stretch/>
        </p:blipFill>
        <p:spPr>
          <a:xfrm rot="254210">
            <a:off x="410255" y="2989986"/>
            <a:ext cx="2497252" cy="1872939"/>
          </a:xfr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3EB894D-FD30-EB0B-1D13-4364FF5607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251827">
            <a:off x="296504" y="4994305"/>
            <a:ext cx="2541164" cy="634039"/>
          </a:xfrm>
        </p:spPr>
        <p:txBody>
          <a:bodyPr/>
          <a:lstStyle/>
          <a:p>
            <a:r>
              <a:rPr lang="en-US" dirty="0"/>
              <a:t>Danish-American museum – </a:t>
            </a:r>
          </a:p>
          <a:p>
            <a:r>
              <a:rPr lang="en-US" dirty="0"/>
              <a:t>Nordic Music Recital</a:t>
            </a:r>
          </a:p>
        </p:txBody>
      </p:sp>
      <p:pic>
        <p:nvPicPr>
          <p:cNvPr id="105" name="Picture Placeholder 104">
            <a:extLst>
              <a:ext uri="{FF2B5EF4-FFF2-40B4-BE49-F238E27FC236}">
                <a16:creationId xmlns:a16="http://schemas.microsoft.com/office/drawing/2014/main" id="{43F10922-15C7-0927-4AB2-A12575F815B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/>
          <a:stretch/>
        </p:blipFill>
        <p:spPr>
          <a:xfrm rot="491533">
            <a:off x="3144269" y="816983"/>
            <a:ext cx="2497252" cy="1872939"/>
          </a:xfr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DD3C015-7E66-CC45-D61E-E574C358A4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489150">
            <a:off x="2936882" y="2791158"/>
            <a:ext cx="2541164" cy="634039"/>
          </a:xfrm>
        </p:spPr>
        <p:txBody>
          <a:bodyPr/>
          <a:lstStyle/>
          <a:p>
            <a:r>
              <a:rPr lang="en-US" dirty="0"/>
              <a:t>High school visitation @ uno – </a:t>
            </a:r>
          </a:p>
          <a:p>
            <a:r>
              <a:rPr lang="en-US" dirty="0"/>
              <a:t>anything but baroque recital</a:t>
            </a:r>
          </a:p>
        </p:txBody>
      </p:sp>
      <p:pic>
        <p:nvPicPr>
          <p:cNvPr id="109" name="Picture Placeholder 108">
            <a:extLst>
              <a:ext uri="{FF2B5EF4-FFF2-40B4-BE49-F238E27FC236}">
                <a16:creationId xmlns:a16="http://schemas.microsoft.com/office/drawing/2014/main" id="{9D53072C-D747-7411-E3CE-46FE4A13A98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/>
          <a:srcRect/>
          <a:stretch/>
        </p:blipFill>
        <p:spPr>
          <a:xfrm rot="21172692">
            <a:off x="2940420" y="3938163"/>
            <a:ext cx="2497252" cy="166564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468FB9-AC26-ED68-3CB7-628C79CC27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5922" y="4236651"/>
            <a:ext cx="4532724" cy="1483834"/>
          </a:xfrm>
          <a:solidFill>
            <a:schemeClr val="accent6">
              <a:lumMod val="20000"/>
              <a:lumOff val="80000"/>
              <a:alpha val="65000"/>
            </a:schemeClr>
          </a:solidFill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Kristín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Jónína</a:t>
            </a:r>
            <a:r>
              <a:rPr lang="en-US" sz="2000" b="1" dirty="0">
                <a:solidFill>
                  <a:schemeClr val="tx1"/>
                </a:solidFill>
              </a:rPr>
              <a:t> Taylor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University of Nebraska at Omaha</a:t>
            </a:r>
          </a:p>
          <a:p>
            <a:r>
              <a:rPr lang="en-US" sz="2000" b="1" dirty="0" err="1">
                <a:solidFill>
                  <a:schemeClr val="tx1"/>
                </a:solidFill>
              </a:rPr>
              <a:t>kristintaylor@unomaha.edu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757E242-D52D-12A8-6E5D-6D480CFF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534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C31216-C75E-F963-299E-6D7A20A9F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E8838E-2B8C-39F8-D5AD-4B11E6285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3399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0BC19D5E-5D2E-874F-9F0E-BCF617C64029}"/>
              </a:ext>
            </a:extLst>
          </p:cNvPr>
          <p:cNvSpPr txBox="1">
            <a:spLocks/>
          </p:cNvSpPr>
          <p:nvPr/>
        </p:nvSpPr>
        <p:spPr>
          <a:xfrm rot="21171549">
            <a:off x="3096758" y="5724663"/>
            <a:ext cx="2541164" cy="63403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0" tIns="45720" rIns="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Aksarben</a:t>
            </a:r>
            <a:r>
              <a:rPr lang="en-US" dirty="0"/>
              <a:t> retirement community</a:t>
            </a:r>
          </a:p>
          <a:p>
            <a:r>
              <a:rPr lang="en-US" dirty="0"/>
              <a:t>Nocturnes recital</a:t>
            </a:r>
          </a:p>
        </p:txBody>
      </p:sp>
    </p:spTree>
    <p:extLst>
      <p:ext uri="{BB962C8B-B14F-4D97-AF65-F5344CB8AC3E}">
        <p14:creationId xmlns:p14="http://schemas.microsoft.com/office/powerpoint/2010/main" val="359097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ano with a book and glasses on it&#10;&#10;Description automatically generated">
            <a:extLst>
              <a:ext uri="{FF2B5EF4-FFF2-40B4-BE49-F238E27FC236}">
                <a16:creationId xmlns:a16="http://schemas.microsoft.com/office/drawing/2014/main" id="{39F6873A-F87F-DF44-8095-AECE70ADC682}"/>
              </a:ext>
            </a:extLst>
          </p:cNvPr>
          <p:cNvPicPr preferRelativeResize="0">
            <a:picLocks noGrp="1"/>
          </p:cNvPicPr>
          <p:nvPr>
            <p:ph type="pic" sz="quarter" idx="21"/>
          </p:nvPr>
        </p:nvPicPr>
        <p:blipFill>
          <a:blip r:embed="rId2"/>
          <a:stretch>
            <a:fillRect/>
          </a:stretch>
        </p:blipFill>
        <p:spPr>
          <a:xfrm>
            <a:off x="1116084" y="2006320"/>
            <a:ext cx="3821676" cy="414662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81F820-41E4-4D48-99F8-BA7A1865B8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787792"/>
            <a:ext cx="5692726" cy="329184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</a:rPr>
              <a:t>Let’s talk about: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Choosing a Topic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Finding Composers/ Compositions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Accessing Music Scores</a:t>
            </a:r>
          </a:p>
        </p:txBody>
      </p:sp>
    </p:spTree>
    <p:extLst>
      <p:ext uri="{BB962C8B-B14F-4D97-AF65-F5344CB8AC3E}">
        <p14:creationId xmlns:p14="http://schemas.microsoft.com/office/powerpoint/2010/main" val="32305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24F70-3006-9A2C-21E7-DB5C5866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6" y="492716"/>
            <a:ext cx="3952758" cy="1627929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How to pick a topic?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D7732FB-FD32-67DB-BE25-2B4FB3280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9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1A58E-02E6-31E9-4A1E-EDD4A93FF9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9750" y="2270038"/>
            <a:ext cx="3464426" cy="4252681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</a:rPr>
              <a:t>**Student Led**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</a:rPr>
              <a:t>Standard Repertoire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</a:rPr>
              <a:t>Composer Anniversaries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</a:rPr>
              <a:t>Technique Problems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</a:rPr>
              <a:t>Genres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</a:rPr>
              <a:t>Historically ignored composers</a:t>
            </a:r>
          </a:p>
        </p:txBody>
      </p:sp>
      <p:pic>
        <p:nvPicPr>
          <p:cNvPr id="108" name="Picture Placeholder 107">
            <a:extLst>
              <a:ext uri="{FF2B5EF4-FFF2-40B4-BE49-F238E27FC236}">
                <a16:creationId xmlns:a16="http://schemas.microsoft.com/office/drawing/2014/main" id="{A4A3A795-FE67-141E-F8E0-50E053C8FA0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/>
        </p:blipFill>
        <p:spPr>
          <a:xfrm rot="20659125">
            <a:off x="5993945" y="557326"/>
            <a:ext cx="2238986" cy="2805333"/>
          </a:xfrm>
        </p:spPr>
      </p:pic>
      <p:pic>
        <p:nvPicPr>
          <p:cNvPr id="104" name="Picture Placeholder 103">
            <a:extLst>
              <a:ext uri="{FF2B5EF4-FFF2-40B4-BE49-F238E27FC236}">
                <a16:creationId xmlns:a16="http://schemas.microsoft.com/office/drawing/2014/main" id="{2E3B8493-47B7-83E8-E8D2-1710C8B2B1C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/>
          <a:stretch/>
        </p:blipFill>
        <p:spPr>
          <a:xfrm rot="548449">
            <a:off x="6243422" y="3652944"/>
            <a:ext cx="2016544" cy="2661007"/>
          </a:xfrm>
        </p:spPr>
      </p:pic>
      <p:pic>
        <p:nvPicPr>
          <p:cNvPr id="476" name="Picture Placeholder 475">
            <a:extLst>
              <a:ext uri="{FF2B5EF4-FFF2-40B4-BE49-F238E27FC236}">
                <a16:creationId xmlns:a16="http://schemas.microsoft.com/office/drawing/2014/main" id="{2BF83C30-62B0-9A43-189D-9E0DF9FA34C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/>
          <a:stretch/>
        </p:blipFill>
        <p:spPr>
          <a:xfrm rot="483357">
            <a:off x="8542583" y="450488"/>
            <a:ext cx="2016378" cy="3005827"/>
          </a:xfr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B9199D-346B-E90C-34FA-41B33F5A0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565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DB61169-D413-738E-26D1-BAB68B15C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565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ollage of art and paintings&#10;&#10;Description automatically generated">
            <a:extLst>
              <a:ext uri="{FF2B5EF4-FFF2-40B4-BE49-F238E27FC236}">
                <a16:creationId xmlns:a16="http://schemas.microsoft.com/office/drawing/2014/main" id="{2A8272C9-53B9-4A42-8F46-6A5148889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4111">
            <a:off x="9018718" y="3171404"/>
            <a:ext cx="2214984" cy="2947567"/>
          </a:xfrm>
          <a:prstGeom prst="rect">
            <a:avLst/>
          </a:prstGeom>
        </p:spPr>
      </p:pic>
      <p:pic>
        <p:nvPicPr>
          <p:cNvPr id="19" name="Graphic 18" descr="Pin with solid fill">
            <a:extLst>
              <a:ext uri="{FF2B5EF4-FFF2-40B4-BE49-F238E27FC236}">
                <a16:creationId xmlns:a16="http://schemas.microsoft.com/office/drawing/2014/main" id="{BF1E1773-12FD-F44E-9B2C-67C876615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192577">
            <a:off x="7471873" y="31792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7" name="Graphic 36" descr="Pin with solid fill">
            <a:extLst>
              <a:ext uri="{FF2B5EF4-FFF2-40B4-BE49-F238E27FC236}">
                <a16:creationId xmlns:a16="http://schemas.microsoft.com/office/drawing/2014/main" id="{18D9D016-AFBF-2D41-A56E-AAB11EFB2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34219">
            <a:off x="6095810" y="3042277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9" name="Graphic 38" descr="Pin with solid fill">
            <a:extLst>
              <a:ext uri="{FF2B5EF4-FFF2-40B4-BE49-F238E27FC236}">
                <a16:creationId xmlns:a16="http://schemas.microsoft.com/office/drawing/2014/main" id="{3A60AD13-A48D-1D48-BF8C-A2B8DC204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34219">
            <a:off x="8471297" y="890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0" name="Graphic 39" descr="Pin with solid fill">
            <a:extLst>
              <a:ext uri="{FF2B5EF4-FFF2-40B4-BE49-F238E27FC236}">
                <a16:creationId xmlns:a16="http://schemas.microsoft.com/office/drawing/2014/main" id="{5894BAA2-9BD2-4D43-8CC6-8D1538E91D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889524">
            <a:off x="10511958" y="2762292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1" name="Graphic 40" descr="Pin with solid fill">
            <a:extLst>
              <a:ext uri="{FF2B5EF4-FFF2-40B4-BE49-F238E27FC236}">
                <a16:creationId xmlns:a16="http://schemas.microsoft.com/office/drawing/2014/main" id="{45AEFE9D-E05E-D742-B46D-F87A93B925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52651">
            <a:off x="2565903" y="144162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2" name="Graphic 41" descr="Pin with solid fill">
            <a:extLst>
              <a:ext uri="{FF2B5EF4-FFF2-40B4-BE49-F238E27FC236}">
                <a16:creationId xmlns:a16="http://schemas.microsoft.com/office/drawing/2014/main" id="{CA671956-68EF-AE46-BE4B-8C72E13AF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790305">
            <a:off x="4367224" y="2212336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3" name="Graphic 42" descr="Pin with solid fill">
            <a:extLst>
              <a:ext uri="{FF2B5EF4-FFF2-40B4-BE49-F238E27FC236}">
                <a16:creationId xmlns:a16="http://schemas.microsoft.com/office/drawing/2014/main" id="{C6E17843-4703-F24B-9545-6A188FA76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59346">
            <a:off x="765114" y="2253245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4" name="Graphic 43" descr="Pin with solid fill">
            <a:extLst>
              <a:ext uri="{FF2B5EF4-FFF2-40B4-BE49-F238E27FC236}">
                <a16:creationId xmlns:a16="http://schemas.microsoft.com/office/drawing/2014/main" id="{1CBEC16F-8B8F-7149-A74C-378969A36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58412">
            <a:off x="4417228" y="5906456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5" name="Graphic 44" descr="Pin with solid fill">
            <a:extLst>
              <a:ext uri="{FF2B5EF4-FFF2-40B4-BE49-F238E27FC236}">
                <a16:creationId xmlns:a16="http://schemas.microsoft.com/office/drawing/2014/main" id="{B3595B4D-F93E-F845-94A3-65B2DD5AB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979843">
            <a:off x="756916" y="6013563"/>
            <a:ext cx="612118" cy="612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53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6">
              <a:lumMod val="50000"/>
            </a:schemeClr>
          </a:fgClr>
          <a:bgClr>
            <a:schemeClr val="accent6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36401-F5EB-9F4D-966B-ED85822C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955703">
            <a:off x="341047" y="664703"/>
            <a:ext cx="7486768" cy="3743384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4" name="Picture 13" descr="A white text with black text&#10;&#10;Description automatically generated">
            <a:extLst>
              <a:ext uri="{FF2B5EF4-FFF2-40B4-BE49-F238E27FC236}">
                <a16:creationId xmlns:a16="http://schemas.microsoft.com/office/drawing/2014/main" id="{CB8F4DA4-E722-2B4C-A580-A1918F4C8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95" y="4299879"/>
            <a:ext cx="7192694" cy="244191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  <a:effectLst>
            <a:softEdge rad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0A54AD-1D8D-CB4C-A7C2-D517996A894B}"/>
              </a:ext>
            </a:extLst>
          </p:cNvPr>
          <p:cNvSpPr txBox="1"/>
          <p:nvPr/>
        </p:nvSpPr>
        <p:spPr>
          <a:xfrm>
            <a:off x="333511" y="5264467"/>
            <a:ext cx="3404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Source: </a:t>
            </a:r>
            <a:r>
              <a:rPr lang="en-US" b="1" i="1" dirty="0">
                <a:solidFill>
                  <a:schemeClr val="bg1"/>
                </a:solidFill>
              </a:rPr>
              <a:t>Equality &amp; Diversity in Global Repertoire: Orchestras Season</a:t>
            </a:r>
            <a:r>
              <a:rPr lang="en-US" b="1" dirty="0">
                <a:solidFill>
                  <a:schemeClr val="bg1"/>
                </a:solidFill>
              </a:rPr>
              <a:t>, by Donne, Women in Music, </a:t>
            </a:r>
            <a:r>
              <a:rPr lang="en-US" b="1" dirty="0" err="1">
                <a:solidFill>
                  <a:schemeClr val="bg1"/>
                </a:solidFill>
              </a:rPr>
              <a:t>donne-uk.org</a:t>
            </a:r>
            <a:r>
              <a:rPr lang="en-US" b="1" dirty="0">
                <a:solidFill>
                  <a:schemeClr val="bg1"/>
                </a:solidFill>
              </a:rPr>
              <a:t>, 2024.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0D45D5-6C7F-9E4E-A169-5ADA623C3A7F}"/>
              </a:ext>
            </a:extLst>
          </p:cNvPr>
          <p:cNvSpPr txBox="1"/>
          <p:nvPr/>
        </p:nvSpPr>
        <p:spPr>
          <a:xfrm>
            <a:off x="8574541" y="1026555"/>
            <a:ext cx="3175499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Repertoire programming by symphony orchestras worldwide</a:t>
            </a:r>
          </a:p>
        </p:txBody>
      </p:sp>
    </p:spTree>
    <p:extLst>
      <p:ext uri="{BB962C8B-B14F-4D97-AF65-F5344CB8AC3E}">
        <p14:creationId xmlns:p14="http://schemas.microsoft.com/office/powerpoint/2010/main" val="22197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1000">
              <a:schemeClr val="accent6">
                <a:lumMod val="75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red circles with white text&#10;&#10;Description automatically generated">
            <a:extLst>
              <a:ext uri="{FF2B5EF4-FFF2-40B4-BE49-F238E27FC236}">
                <a16:creationId xmlns:a16="http://schemas.microsoft.com/office/drawing/2014/main" id="{D79FF5A4-ED72-1048-B4E1-5668695A4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597" y="0"/>
            <a:ext cx="89499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D55D18-0E35-C341-83E9-CC0029688336}"/>
              </a:ext>
            </a:extLst>
          </p:cNvPr>
          <p:cNvSpPr txBox="1"/>
          <p:nvPr/>
        </p:nvSpPr>
        <p:spPr>
          <a:xfrm>
            <a:off x="267286" y="534572"/>
            <a:ext cx="256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Source: </a:t>
            </a:r>
            <a:r>
              <a:rPr lang="en-US" b="1" i="1" dirty="0">
                <a:solidFill>
                  <a:schemeClr val="bg1"/>
                </a:solidFill>
              </a:rPr>
              <a:t>Equality &amp; Diversity in Global Repertoire: Orchestras Season</a:t>
            </a:r>
            <a:r>
              <a:rPr lang="en-US" b="1" dirty="0">
                <a:solidFill>
                  <a:schemeClr val="bg1"/>
                </a:solidFill>
              </a:rPr>
              <a:t>, by Donne, Women in Music, </a:t>
            </a:r>
            <a:r>
              <a:rPr lang="en-US" b="1" dirty="0" err="1">
                <a:solidFill>
                  <a:schemeClr val="bg1"/>
                </a:solidFill>
              </a:rPr>
              <a:t>donne-uk.org</a:t>
            </a:r>
            <a:r>
              <a:rPr lang="en-US" b="1" dirty="0">
                <a:solidFill>
                  <a:schemeClr val="bg1"/>
                </a:solidFill>
              </a:rPr>
              <a:t>, 2024.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05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alpha val="39892"/>
                <a:lumMod val="18000"/>
                <a:lumOff val="82000"/>
              </a:schemeClr>
            </a:gs>
            <a:gs pos="39000">
              <a:srgbClr val="ACD7C3"/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716C94-4A00-6443-A9C9-0BD8FE787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1" y="0"/>
            <a:ext cx="7414890" cy="6858000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1000">
                <a:srgbClr val="ACD7C3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7CF68-C9FE-CA4A-ADE1-0BA7D373C186}"/>
              </a:ext>
            </a:extLst>
          </p:cNvPr>
          <p:cNvSpPr txBox="1"/>
          <p:nvPr/>
        </p:nvSpPr>
        <p:spPr>
          <a:xfrm>
            <a:off x="7943849" y="263426"/>
            <a:ext cx="3977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Source: </a:t>
            </a:r>
            <a:r>
              <a:rPr lang="en-US" b="1" i="1" dirty="0">
                <a:solidFill>
                  <a:schemeClr val="bg1"/>
                </a:solidFill>
              </a:rPr>
              <a:t>Equality &amp; Diversity in Global Repertoire: Orchestras Season</a:t>
            </a:r>
            <a:r>
              <a:rPr lang="en-US" b="1" dirty="0">
                <a:solidFill>
                  <a:schemeClr val="bg1"/>
                </a:solidFill>
              </a:rPr>
              <a:t>, by Donne, Women in Music, </a:t>
            </a:r>
            <a:r>
              <a:rPr lang="en-US" b="1" dirty="0" err="1">
                <a:solidFill>
                  <a:schemeClr val="bg1"/>
                </a:solidFill>
              </a:rPr>
              <a:t>donne-uk.org</a:t>
            </a:r>
            <a:r>
              <a:rPr lang="en-US" b="1" dirty="0">
                <a:solidFill>
                  <a:schemeClr val="bg1"/>
                </a:solidFill>
              </a:rPr>
              <a:t>, 2024.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F2087-C416-5B49-AC6E-961C6F22E0D3}"/>
              </a:ext>
            </a:extLst>
          </p:cNvPr>
          <p:cNvSpPr txBox="1"/>
          <p:nvPr/>
        </p:nvSpPr>
        <p:spPr>
          <a:xfrm>
            <a:off x="7943849" y="1740754"/>
            <a:ext cx="39776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National origin of composers on this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Brazil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Finland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Great Britain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Iceland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Poland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Russia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South Korea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United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AA217-45AE-1643-907C-CF6EC48E3594}"/>
              </a:ext>
            </a:extLst>
          </p:cNvPr>
          <p:cNvSpPr txBox="1"/>
          <p:nvPr/>
        </p:nvSpPr>
        <p:spPr>
          <a:xfrm>
            <a:off x="7943849" y="5628739"/>
            <a:ext cx="300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Living composers: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7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Historical composers: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880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ano nero e sedia nell'angolo">
            <a:extLst>
              <a:ext uri="{FF2B5EF4-FFF2-40B4-BE49-F238E27FC236}">
                <a16:creationId xmlns:a16="http://schemas.microsoft.com/office/drawing/2014/main" id="{3FB0DB14-E923-B359-493E-DD511CCEC6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73B8A-C6F3-6A40-8307-C8D655D1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1" y="256085"/>
            <a:ext cx="7410548" cy="1031961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 sz="2800" b="1" dirty="0" err="1"/>
              <a:t>taylor</a:t>
            </a:r>
            <a:r>
              <a:rPr lang="en-US" sz="2800" b="1" dirty="0"/>
              <a:t> piano studio repertoire</a:t>
            </a:r>
            <a:br>
              <a:rPr lang="en-US" sz="2800" dirty="0"/>
            </a:br>
            <a:r>
              <a:rPr lang="en-US" sz="2000" dirty="0"/>
              <a:t>Fall 2023→Spring 2024 → fall 2024 compilation</a:t>
            </a:r>
            <a:endParaRPr lang="en-US" sz="28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1339C68-858B-7A49-A873-33C69D2D4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371865"/>
              </p:ext>
            </p:extLst>
          </p:nvPr>
        </p:nvGraphicFramePr>
        <p:xfrm>
          <a:off x="4483118" y="1486714"/>
          <a:ext cx="3052691" cy="270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20C4F85-243E-6E41-8426-CAD54BB51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574924"/>
              </p:ext>
            </p:extLst>
          </p:nvPr>
        </p:nvGraphicFramePr>
        <p:xfrm>
          <a:off x="4780669" y="4206073"/>
          <a:ext cx="2630659" cy="270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129E38-A89A-0341-B3F9-5D9D428799E3}"/>
              </a:ext>
            </a:extLst>
          </p:cNvPr>
          <p:cNvSpPr txBox="1"/>
          <p:nvPr/>
        </p:nvSpPr>
        <p:spPr>
          <a:xfrm>
            <a:off x="614105" y="1971530"/>
            <a:ext cx="3705726" cy="1200329"/>
          </a:xfrm>
          <a:prstGeom prst="rect">
            <a:avLst/>
          </a:prstGeom>
          <a:solidFill>
            <a:srgbClr val="D2D800"/>
          </a:solidFill>
          <a:ln>
            <a:solidFill>
              <a:srgbClr val="D2D8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“An imperfect response is better than no response at all…”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EAB862-B06F-5847-93AF-7794671C5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762464"/>
              </p:ext>
            </p:extLst>
          </p:nvPr>
        </p:nvGraphicFramePr>
        <p:xfrm>
          <a:off x="6814159" y="676406"/>
          <a:ext cx="5377841" cy="6181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6807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9C032830-3D9E-FFE8-ACE4-9FD29EED0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13" y="200418"/>
            <a:ext cx="4003420" cy="997353"/>
          </a:xfrm>
          <a:solidFill>
            <a:schemeClr val="accent6">
              <a:lumMod val="75000"/>
              <a:alpha val="81000"/>
            </a:schemeClr>
          </a:solidFill>
        </p:spPr>
        <p:txBody>
          <a:bodyPr/>
          <a:lstStyle/>
          <a:p>
            <a:r>
              <a:rPr lang="en-US" b="1" i="0" u="none" strike="noStrike" dirty="0">
                <a:effectLst/>
                <a:latin typeface="Roboto" panose="02000000000000000000" pitchFamily="2" charset="0"/>
              </a:rPr>
              <a:t>Project Recital Topics:</a:t>
            </a:r>
            <a:endParaRPr lang="en-US" b="1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696E8F1-2CC9-A8D1-F15F-12E7EC0C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98" y="6522720"/>
            <a:ext cx="660918" cy="243840"/>
          </a:xfrm>
        </p:spPr>
        <p:txBody>
          <a:bodyPr/>
          <a:lstStyle/>
          <a:p>
            <a:fld id="{42F0A33C-B6D6-454E-A4EA-5198AC78DE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D00D76A-2CED-2D86-3AA3-8A77400EAB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565" y="1197772"/>
            <a:ext cx="5589427" cy="5568788"/>
          </a:xfrm>
        </p:spPr>
        <p:txBody>
          <a:bodyPr/>
          <a:lstStyle/>
          <a:p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Spring 2017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Debussy Preludes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Spring 2018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Women Composers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Fall 2019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Music for Left Hand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Spring 2020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Beethoven 250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Fall 2020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Heritage Recital </a:t>
            </a:r>
            <a:r>
              <a:rPr lang="en-US" dirty="0"/>
              <a:t>(composers from each student’s  	cultural background)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Spring 2021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African-American/Black Music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Fall 2021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Latin American Music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Spring 2022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Baroque Music ("Anything But Bach")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Fall 2022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Women Composers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Spring 2023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Extended Techniques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Fall 2023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Nocturnes</a:t>
            </a:r>
            <a:br>
              <a:rPr lang="en-US" sz="1600" dirty="0"/>
            </a:br>
            <a:r>
              <a:rPr lang="en-US" sz="1600" b="1" i="0" u="none" strike="noStrike" dirty="0">
                <a:effectLst/>
                <a:latin typeface="Roboto" panose="02000000000000000000" pitchFamily="2" charset="0"/>
              </a:rPr>
              <a:t>Spring 2024 – </a:t>
            </a:r>
            <a:r>
              <a:rPr lang="en-US" sz="1600" b="0" i="0" u="none" strike="noStrike" dirty="0">
                <a:effectLst/>
                <a:latin typeface="Roboto" panose="02000000000000000000" pitchFamily="2" charset="0"/>
              </a:rPr>
              <a:t>Nordic Music</a:t>
            </a:r>
            <a:br>
              <a:rPr lang="en-US" sz="1600" b="0" i="0" u="none" strike="noStrike" dirty="0">
                <a:effectLst/>
                <a:latin typeface="Roboto" panose="02000000000000000000" pitchFamily="2" charset="0"/>
              </a:rPr>
            </a:br>
            <a:r>
              <a:rPr lang="en-US" sz="1600" b="1" dirty="0">
                <a:latin typeface="Roboto" panose="02000000000000000000" pitchFamily="2" charset="0"/>
              </a:rPr>
              <a:t>Fall 2024 – </a:t>
            </a:r>
            <a:r>
              <a:rPr lang="en-US" sz="1600" dirty="0">
                <a:latin typeface="Roboto" panose="02000000000000000000" pitchFamily="2" charset="0"/>
              </a:rPr>
              <a:t>Living Composers</a:t>
            </a:r>
            <a:br>
              <a:rPr lang="en-US" sz="1600" dirty="0">
                <a:latin typeface="Roboto" panose="02000000000000000000" pitchFamily="2" charset="0"/>
              </a:rPr>
            </a:br>
            <a:r>
              <a:rPr lang="en-US" sz="1600" b="1" dirty="0">
                <a:latin typeface="Roboto" panose="02000000000000000000" pitchFamily="2" charset="0"/>
              </a:rPr>
              <a:t>Spring 2025 – </a:t>
            </a:r>
            <a:r>
              <a:rPr lang="en-US" sz="1600" dirty="0">
                <a:latin typeface="Roboto" panose="02000000000000000000" pitchFamily="2" charset="0"/>
              </a:rPr>
              <a:t>French Music</a:t>
            </a:r>
            <a:endParaRPr lang="en-US" sz="1600" b="0" i="0" u="none" strike="noStrike" dirty="0">
              <a:effectLst/>
              <a:latin typeface="Roboto" panose="02000000000000000000" pitchFamily="2" charset="0"/>
            </a:endParaRP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C9A08149-185E-873A-9FED-2D6222E7E9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229090" y="0"/>
            <a:ext cx="5844756" cy="6858000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7329B9-5E23-2F52-8A76-8D362324D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565" y="0"/>
            <a:ext cx="0" cy="20785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7A29B9-8F8F-B417-7003-F4541C5D0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565" y="4809067"/>
            <a:ext cx="0" cy="1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8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om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89732948_Win32_SL_v5" id="{A430577B-3E01-455A-8F53-D7170F268A94}" vid="{A832FC8C-7933-48AC-ADB5-3EE29234F5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D85EE898F53943B13240A4A52DD924" ma:contentTypeVersion="18" ma:contentTypeDescription="Create a new document." ma:contentTypeScope="" ma:versionID="779495aa74cd8b02f74b6d7473e0a78f">
  <xsd:schema xmlns:xsd="http://www.w3.org/2001/XMLSchema" xmlns:xs="http://www.w3.org/2001/XMLSchema" xmlns:p="http://schemas.microsoft.com/office/2006/metadata/properties" xmlns:ns2="5cecb9a7-2a4e-4d28-b0d3-7274a75d5d94" xmlns:ns3="bd36474f-fe8f-4310-88a1-dae32da46523" targetNamespace="http://schemas.microsoft.com/office/2006/metadata/properties" ma:root="true" ma:fieldsID="0f9ade16447b6e16258605c44adb23b0" ns2:_="" ns3:_="">
    <xsd:import namespace="5cecb9a7-2a4e-4d28-b0d3-7274a75d5d94"/>
    <xsd:import namespace="bd36474f-fe8f-4310-88a1-dae32da465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cb9a7-2a4e-4d28-b0d3-7274a75d5d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610763f-2097-46ce-97ba-6f196ea01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6474f-fe8f-4310-88a1-dae32da4652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914ed6-ee0e-4858-999c-6c0d48fd17bf}" ma:internalName="TaxCatchAll" ma:showField="CatchAllData" ma:web="bd36474f-fe8f-4310-88a1-dae32da465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36474f-fe8f-4310-88a1-dae32da46523" xsi:nil="true"/>
    <MediaServiceKeyPoints xmlns="5cecb9a7-2a4e-4d28-b0d3-7274a75d5d94" xsi:nil="true"/>
    <lcf76f155ced4ddcb4097134ff3c332f xmlns="5cecb9a7-2a4e-4d28-b0d3-7274a75d5d9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9674B2-08D0-4EC5-8DEC-D3FB5A73F6A3}"/>
</file>

<file path=customXml/itemProps2.xml><?xml version="1.0" encoding="utf-8"?>
<ds:datastoreItem xmlns:ds="http://schemas.openxmlformats.org/officeDocument/2006/customXml" ds:itemID="{B9007D69-585D-4CE3-B781-88C9551000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AFB21B-060F-4082-84BC-85E301EF47D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12553</TotalTime>
  <Words>531</Words>
  <Application>Microsoft Macintosh PowerPoint</Application>
  <PresentationFormat>Widescreen</PresentationFormat>
  <Paragraphs>98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Roboto</vt:lpstr>
      <vt:lpstr>Tahoma</vt:lpstr>
      <vt:lpstr>Wingdings</vt:lpstr>
      <vt:lpstr>Cutom</vt:lpstr>
      <vt:lpstr>PowerPoint Presentation</vt:lpstr>
      <vt:lpstr>What is a Project Recital?</vt:lpstr>
      <vt:lpstr>PowerPoint Presentation</vt:lpstr>
      <vt:lpstr>How to pick a topic?</vt:lpstr>
      <vt:lpstr>PowerPoint Presentation</vt:lpstr>
      <vt:lpstr>PowerPoint Presentation</vt:lpstr>
      <vt:lpstr>PowerPoint Presentation</vt:lpstr>
      <vt:lpstr>taylor piano studio repertoire Fall 2023→Spring 2024 → fall 2024 compilation</vt:lpstr>
      <vt:lpstr>Project Recital Topics:</vt:lpstr>
      <vt:lpstr>How to locate composers, appropriate pieces, &amp; music scores?</vt:lpstr>
      <vt:lpstr>Community outreach</vt:lpstr>
      <vt:lpstr>PowerPoint Presentation</vt:lpstr>
      <vt:lpstr>How we share our research:</vt:lpstr>
      <vt:lpstr>Student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WONDERS OF THE WORLD</dc:title>
  <dc:creator>Michaele Watts</dc:creator>
  <cp:lastModifiedBy>Kristin Taylor</cp:lastModifiedBy>
  <cp:revision>39</cp:revision>
  <dcterms:created xsi:type="dcterms:W3CDTF">2023-07-27T18:18:07Z</dcterms:created>
  <dcterms:modified xsi:type="dcterms:W3CDTF">2024-10-17T03:37:41Z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0x010100F4D85EE898F53943B13240A4A52DD924</vt:lpwstr>
  </property>
</Properties>
</file>