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9"/>
  </p:notesMasterIdLst>
  <p:sldIdLst>
    <p:sldId id="256" r:id="rId2"/>
    <p:sldId id="272" r:id="rId3"/>
    <p:sldId id="271" r:id="rId4"/>
    <p:sldId id="257" r:id="rId5"/>
    <p:sldId id="258" r:id="rId6"/>
    <p:sldId id="259" r:id="rId7"/>
    <p:sldId id="266" r:id="rId8"/>
    <p:sldId id="260" r:id="rId9"/>
    <p:sldId id="261" r:id="rId10"/>
    <p:sldId id="262" r:id="rId11"/>
    <p:sldId id="263" r:id="rId12"/>
    <p:sldId id="264" r:id="rId13"/>
    <p:sldId id="270" r:id="rId14"/>
    <p:sldId id="265" r:id="rId15"/>
    <p:sldId id="268" r:id="rId16"/>
    <p:sldId id="269" r:id="rId17"/>
    <p:sldId id="26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276BB-DC23-44EA-B18E-2522B69C36CA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C8AF5-88DA-4B7A-A7B6-6F052C2CB9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47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0C8AF5-88DA-4B7A-A7B6-6F052C2CB9E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55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90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354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72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636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74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621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12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30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07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Saturday, July 5,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487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Saturday, July 5, 2025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12017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14" r:id="rId4"/>
    <p:sldLayoutId id="2147483715" r:id="rId5"/>
    <p:sldLayoutId id="2147483720" r:id="rId6"/>
    <p:sldLayoutId id="2147483716" r:id="rId7"/>
    <p:sldLayoutId id="2147483717" r:id="rId8"/>
    <p:sldLayoutId id="2147483718" r:id="rId9"/>
    <p:sldLayoutId id="2147483719" r:id="rId10"/>
    <p:sldLayoutId id="2147483721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LR3lSrqlww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F619DE0E-F039-443E-AF60-E4B6AA72D2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A065953-3D69-4CD4-80C3-DF10DEB4C7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30"/>
            <a:ext cx="8104091" cy="6857571"/>
          </a:xfrm>
          <a:prstGeom prst="rect">
            <a:avLst/>
          </a:prstGeom>
          <a:gradFill>
            <a:gsLst>
              <a:gs pos="0">
                <a:schemeClr val="accent4">
                  <a:alpha val="80000"/>
                </a:schemeClr>
              </a:gs>
              <a:gs pos="100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B36DB5-F10D-4EDB-87E2-ECB9301FF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74250" y="627728"/>
            <a:ext cx="4355593" cy="8104092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91000">
                <a:schemeClr val="accent2">
                  <a:alpha val="43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6F195D-95DC-419E-BBC1-E2B601A60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200" y="-1"/>
            <a:ext cx="5638801" cy="6886827"/>
          </a:xfrm>
          <a:prstGeom prst="rect">
            <a:avLst/>
          </a:prstGeom>
          <a:gradFill>
            <a:gsLst>
              <a:gs pos="49000">
                <a:schemeClr val="accent6">
                  <a:lumMod val="75000"/>
                  <a:alpha val="0"/>
                </a:schemeClr>
              </a:gs>
              <a:gs pos="99000">
                <a:schemeClr val="accent6">
                  <a:alpha val="79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5993D72-5628-4E5E-BB9F-96066414E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1609180" y="724988"/>
            <a:ext cx="5121259" cy="5458067"/>
          </a:xfrm>
          <a:prstGeom prst="ellipse">
            <a:avLst/>
          </a:pr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2BEB08-1ACF-479A-74E9-68C70080B4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0151" y="2920878"/>
            <a:ext cx="6292690" cy="2992576"/>
          </a:xfrm>
        </p:spPr>
        <p:txBody>
          <a:bodyPr anchor="t">
            <a:normAutofit/>
          </a:bodyPr>
          <a:lstStyle/>
          <a:p>
            <a:pPr algn="l"/>
            <a:r>
              <a:rPr lang="en-US">
                <a:solidFill>
                  <a:schemeClr val="bg1"/>
                </a:solidFill>
              </a:rPr>
              <a:t>A Singer’s Guide to Acting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C041E7-BF8E-7EF7-31BD-F6C5A457A3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0151" y="1017038"/>
            <a:ext cx="5392495" cy="1248274"/>
          </a:xfrm>
        </p:spPr>
        <p:txBody>
          <a:bodyPr anchor="b">
            <a:normAutofit/>
          </a:bodyPr>
          <a:lstStyle/>
          <a:p>
            <a:pPr algn="l"/>
            <a:r>
              <a:rPr lang="en-US" sz="1400">
                <a:solidFill>
                  <a:schemeClr val="bg1"/>
                </a:solidFill>
              </a:rPr>
              <a:t>Martina Goldring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1A6D6EC6-1095-50F4-D94D-FF96AF42CA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218"/>
          <a:stretch>
            <a:fillRect/>
          </a:stretch>
        </p:blipFill>
        <p:spPr>
          <a:xfrm>
            <a:off x="8104092" y="10"/>
            <a:ext cx="4099858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8566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7A9714-5C3E-33D9-96DC-ABB212403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236" y="286601"/>
            <a:ext cx="5929422" cy="1852976"/>
          </a:xfrm>
        </p:spPr>
        <p:txBody>
          <a:bodyPr>
            <a:normAutofit/>
          </a:bodyPr>
          <a:lstStyle/>
          <a:p>
            <a:r>
              <a:rPr lang="en-US" sz="4000" dirty="0"/>
              <a:t>Uta Hagen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5154D-260C-0275-968D-893874734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237" y="2621381"/>
            <a:ext cx="5929422" cy="3322219"/>
          </a:xfrm>
        </p:spPr>
        <p:txBody>
          <a:bodyPr>
            <a:normAutofit/>
          </a:bodyPr>
          <a:lstStyle/>
          <a:p>
            <a:r>
              <a:rPr lang="en-US" sz="1800" dirty="0"/>
              <a:t>Hagen’s acting techniques encourage actors to avoid over-intellectualizing their processes and instead root themselves in rigorous observation of daily life</a:t>
            </a:r>
          </a:p>
          <a:p>
            <a:r>
              <a:rPr lang="en-US" sz="1800" dirty="0"/>
              <a:t>The five key elements of Hagen’s technique are substitution, transference, specificity, authenticity, and preparation</a:t>
            </a:r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chemeClr val="accent2">
                  <a:lumMod val="60000"/>
                  <a:lumOff val="40000"/>
                  <a:alpha val="59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chemeClr val="accent6">
                  <a:lumMod val="75000"/>
                  <a:alpha val="61000"/>
                </a:schemeClr>
              </a:gs>
              <a:gs pos="99000">
                <a:schemeClr val="accent6">
                  <a:alpha val="87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Uta Hagen, Legendary Stage Actress and Teacher, Dead at 84 | Playbill">
            <a:extLst>
              <a:ext uri="{FF2B5EF4-FFF2-40B4-BE49-F238E27FC236}">
                <a16:creationId xmlns:a16="http://schemas.microsoft.com/office/drawing/2014/main" id="{250B03E0-B31F-D9DC-1B3F-382710A82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73" r="4407"/>
          <a:stretch>
            <a:fillRect/>
          </a:stretch>
        </p:blipFill>
        <p:spPr bwMode="auto">
          <a:xfrm>
            <a:off x="8115300" y="-12515"/>
            <a:ext cx="4076700" cy="641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056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8F492-3164-9C74-6488-5ADE0B39CA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45432"/>
            <a:ext cx="10241280" cy="5526184"/>
          </a:xfrm>
        </p:spPr>
        <p:txBody>
          <a:bodyPr/>
          <a:lstStyle/>
          <a:p>
            <a:r>
              <a:rPr lang="en-US" b="1" dirty="0"/>
              <a:t>Representational acting vs. presentational acting</a:t>
            </a:r>
            <a:endParaRPr lang="en-US" dirty="0"/>
          </a:p>
          <a:p>
            <a:pPr lvl="1"/>
            <a:r>
              <a:rPr lang="en-US" dirty="0"/>
              <a:t>A representational actor is merely imitating a character’s behavior and is focused on how they are coming across to the audience</a:t>
            </a:r>
          </a:p>
          <a:p>
            <a:pPr lvl="1"/>
            <a:r>
              <a:rPr lang="en-US" dirty="0"/>
              <a:t>A presentational actor focuses less on how they are coming across, and believes that they will portray their character correctly when they can find their character in themselves (more truthful)</a:t>
            </a:r>
          </a:p>
          <a:p>
            <a:pPr lvl="1"/>
            <a:r>
              <a:rPr lang="en-US" dirty="0"/>
              <a:t>This can be achieved by developing a full sense of identity as a character and through emotional memory/substitution</a:t>
            </a:r>
          </a:p>
          <a:p>
            <a:r>
              <a:rPr lang="en-US" b="1" dirty="0"/>
              <a:t>The Play and the Role</a:t>
            </a:r>
            <a:endParaRPr lang="en-US" dirty="0"/>
          </a:p>
          <a:p>
            <a:pPr lvl="1"/>
            <a:r>
              <a:rPr lang="en-US" dirty="0"/>
              <a:t>A character is driven by objectives which they want to accomplish with every line, action, and stage direction</a:t>
            </a:r>
          </a:p>
          <a:p>
            <a:pPr lvl="1"/>
            <a:r>
              <a:rPr lang="en-US" dirty="0"/>
              <a:t>A character also has a super objective that they are trying to accomplish through the whole play</a:t>
            </a:r>
          </a:p>
        </p:txBody>
      </p:sp>
    </p:spTree>
    <p:extLst>
      <p:ext uri="{BB962C8B-B14F-4D97-AF65-F5344CB8AC3E}">
        <p14:creationId xmlns:p14="http://schemas.microsoft.com/office/powerpoint/2010/main" val="41001255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00DD2-5CA1-6363-B147-59CBE12A8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Breaking down a script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203C09-9860-0739-BC57-2435724BE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Beats</a:t>
            </a:r>
          </a:p>
          <a:p>
            <a:pPr lvl="1"/>
            <a:r>
              <a:rPr lang="en-US" dirty="0"/>
              <a:t>A scene is made up of beats/units of action. Go through your script with a pencil and mark in the beats</a:t>
            </a:r>
          </a:p>
          <a:p>
            <a:r>
              <a:rPr lang="en-US" b="1" dirty="0"/>
              <a:t>Objectives</a:t>
            </a:r>
          </a:p>
          <a:p>
            <a:pPr lvl="1"/>
            <a:r>
              <a:rPr lang="en-US" dirty="0"/>
              <a:t>Super objective – your character’s primary objective</a:t>
            </a:r>
          </a:p>
          <a:p>
            <a:pPr lvl="1"/>
            <a:r>
              <a:rPr lang="en-US" dirty="0"/>
              <a:t>Scene objective – your character’s objective for the duration of the scene</a:t>
            </a:r>
          </a:p>
          <a:p>
            <a:pPr lvl="1"/>
            <a:r>
              <a:rPr lang="en-US" dirty="0"/>
              <a:t>Beat objectives – your character’s objective for each unit of action</a:t>
            </a:r>
          </a:p>
        </p:txBody>
      </p:sp>
    </p:spTree>
    <p:extLst>
      <p:ext uri="{BB962C8B-B14F-4D97-AF65-F5344CB8AC3E}">
        <p14:creationId xmlns:p14="http://schemas.microsoft.com/office/powerpoint/2010/main" val="13464093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6BD421-5859-3B1D-0F3A-BAE4E2E54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en-US" sz="3200" dirty="0">
                <a:solidFill>
                  <a:schemeClr val="bg1"/>
                </a:solidFill>
              </a:rPr>
              <a:t>Example:</a:t>
            </a:r>
            <a:br>
              <a:rPr lang="en-US" sz="3200" dirty="0">
                <a:solidFill>
                  <a:schemeClr val="bg1"/>
                </a:solidFill>
              </a:rPr>
            </a:br>
            <a:br>
              <a:rPr lang="en-US" sz="32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Pamina in </a:t>
            </a:r>
            <a:r>
              <a:rPr lang="en-US" sz="2400" i="1" dirty="0">
                <a:solidFill>
                  <a:schemeClr val="bg1"/>
                </a:solidFill>
              </a:rPr>
              <a:t>Die Zauberflöte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14FD98-537C-94F1-1085-5F7BB32A3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2"/>
            <a:ext cx="6273972" cy="48434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800" dirty="0"/>
              <a:t>Ach, </a:t>
            </a:r>
            <a:r>
              <a:rPr lang="de-DE" sz="1800" dirty="0">
                <a:highlight>
                  <a:srgbClr val="FFFF00"/>
                </a:highlight>
              </a:rPr>
              <a:t>/</a:t>
            </a:r>
            <a:r>
              <a:rPr lang="de-DE" sz="1800" dirty="0"/>
              <a:t> ich </a:t>
            </a:r>
            <a:r>
              <a:rPr lang="de-DE" sz="1800" dirty="0" err="1"/>
              <a:t>fühl‘s</a:t>
            </a:r>
            <a:r>
              <a:rPr lang="de-DE" sz="1800" dirty="0"/>
              <a:t>, </a:t>
            </a:r>
            <a:r>
              <a:rPr lang="de-DE" sz="1800" dirty="0">
                <a:highlight>
                  <a:srgbClr val="FFFF00"/>
                </a:highlight>
              </a:rPr>
              <a:t>/</a:t>
            </a:r>
            <a:r>
              <a:rPr lang="de-DE" sz="1800" dirty="0"/>
              <a:t> es ist verschwunden, </a:t>
            </a:r>
            <a:r>
              <a:rPr lang="de-DE" sz="1800" dirty="0">
                <a:highlight>
                  <a:srgbClr val="FFFF00"/>
                </a:highlight>
              </a:rPr>
              <a:t>/</a:t>
            </a:r>
          </a:p>
          <a:p>
            <a:pPr marL="0" indent="0">
              <a:buNone/>
            </a:pPr>
            <a:r>
              <a:rPr lang="de-DE" sz="1800" dirty="0"/>
              <a:t>Ewig hin der Liebe Glück! </a:t>
            </a:r>
            <a:r>
              <a:rPr lang="de-DE" sz="1800" dirty="0">
                <a:highlight>
                  <a:srgbClr val="FFFF00"/>
                </a:highlight>
              </a:rPr>
              <a:t>//</a:t>
            </a:r>
          </a:p>
          <a:p>
            <a:pPr marL="0" indent="0">
              <a:buNone/>
            </a:pPr>
            <a:r>
              <a:rPr lang="de-DE" sz="1800" dirty="0"/>
              <a:t>Nimmer kommt ihr Wonnestunde</a:t>
            </a:r>
          </a:p>
          <a:p>
            <a:pPr marL="0" indent="0">
              <a:buNone/>
            </a:pPr>
            <a:r>
              <a:rPr lang="de-DE" sz="1800" dirty="0"/>
              <a:t>Meinem Herzen mehr zurück! </a:t>
            </a:r>
            <a:r>
              <a:rPr lang="de-DE" sz="1800" dirty="0">
                <a:highlight>
                  <a:srgbClr val="FFFF00"/>
                </a:highlight>
              </a:rPr>
              <a:t>//</a:t>
            </a:r>
          </a:p>
          <a:p>
            <a:pPr marL="0" indent="0">
              <a:buNone/>
            </a:pPr>
            <a:r>
              <a:rPr lang="de-DE" sz="1800" dirty="0"/>
              <a:t>Sieh‘, </a:t>
            </a:r>
            <a:r>
              <a:rPr lang="de-DE" sz="1800" dirty="0">
                <a:highlight>
                  <a:srgbClr val="FFFF00"/>
                </a:highlight>
              </a:rPr>
              <a:t>/</a:t>
            </a:r>
            <a:r>
              <a:rPr lang="de-DE" sz="1800" dirty="0"/>
              <a:t> Tamino, </a:t>
            </a:r>
            <a:r>
              <a:rPr lang="de-DE" sz="1800" dirty="0">
                <a:highlight>
                  <a:srgbClr val="FFFF00"/>
                </a:highlight>
              </a:rPr>
              <a:t>/</a:t>
            </a:r>
            <a:r>
              <a:rPr lang="de-DE" sz="1800" dirty="0"/>
              <a:t> diese Tränen, </a:t>
            </a:r>
            <a:r>
              <a:rPr lang="de-DE" sz="1800" dirty="0">
                <a:highlight>
                  <a:srgbClr val="FFFF00"/>
                </a:highlight>
              </a:rPr>
              <a:t>/</a:t>
            </a:r>
          </a:p>
          <a:p>
            <a:pPr marL="0" indent="0">
              <a:buNone/>
            </a:pPr>
            <a:r>
              <a:rPr lang="de-DE" sz="1800" dirty="0"/>
              <a:t>Fließen, </a:t>
            </a:r>
            <a:r>
              <a:rPr lang="de-DE" sz="1800" dirty="0">
                <a:highlight>
                  <a:srgbClr val="FFFF00"/>
                </a:highlight>
              </a:rPr>
              <a:t>/</a:t>
            </a:r>
            <a:r>
              <a:rPr lang="de-DE" sz="1800" dirty="0"/>
              <a:t> Trauter, </a:t>
            </a:r>
            <a:r>
              <a:rPr lang="de-DE" sz="1800" dirty="0">
                <a:highlight>
                  <a:srgbClr val="FFFF00"/>
                </a:highlight>
              </a:rPr>
              <a:t>/</a:t>
            </a:r>
            <a:r>
              <a:rPr lang="de-DE" sz="1800" dirty="0"/>
              <a:t> dir allein! </a:t>
            </a:r>
            <a:r>
              <a:rPr lang="de-DE" sz="1800" dirty="0">
                <a:highlight>
                  <a:srgbClr val="FFFF00"/>
                </a:highlight>
              </a:rPr>
              <a:t>//</a:t>
            </a:r>
          </a:p>
          <a:p>
            <a:pPr marL="0" indent="0">
              <a:buNone/>
            </a:pPr>
            <a:r>
              <a:rPr lang="de-DE" sz="1800" dirty="0"/>
              <a:t>Fühlst du nicht der Liebe Sehnen, </a:t>
            </a:r>
            <a:r>
              <a:rPr lang="de-DE" sz="1800" dirty="0">
                <a:highlight>
                  <a:srgbClr val="FFFF00"/>
                </a:highlight>
              </a:rPr>
              <a:t>/</a:t>
            </a:r>
          </a:p>
          <a:p>
            <a:pPr marL="0" indent="0">
              <a:buNone/>
            </a:pPr>
            <a:r>
              <a:rPr lang="de-DE" sz="1800" dirty="0"/>
              <a:t>So wird Ruh' im Tode sein! </a:t>
            </a:r>
            <a:r>
              <a:rPr lang="de-DE" sz="1800" dirty="0">
                <a:highlight>
                  <a:srgbClr val="FFFF00"/>
                </a:highlight>
              </a:rPr>
              <a:t>//</a:t>
            </a:r>
            <a:endParaRPr lang="en-US" sz="18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32842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1DBC8414-BE7E-4B6C-A114-B2C3795C8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EC398C5-5C2E-4038-9DB3-DE2B5A9BE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F10B26-073B-4B10-8AAA-161242DD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53806" y="1153804"/>
            <a:ext cx="6346209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92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10DBBC7-698F-4A54-B1CB-A99F9CC35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59574" y="3578975"/>
            <a:ext cx="2502407" cy="4055644"/>
          </a:xfrm>
          <a:prstGeom prst="rect">
            <a:avLst/>
          </a:prstGeom>
          <a:gradFill>
            <a:gsLst>
              <a:gs pos="2000">
                <a:schemeClr val="accent5">
                  <a:alpha val="28000"/>
                </a:schemeClr>
              </a:gs>
              <a:gs pos="100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DE6E822A-8BCF-432C-83E6-BBE821476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13000">
                <a:schemeClr val="accent4">
                  <a:lumMod val="20000"/>
                  <a:lumOff val="80000"/>
                  <a:alpha val="200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7A3AB41-CB53-D1B5-E851-C25CD2FD7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243" y="681317"/>
            <a:ext cx="3236613" cy="3406187"/>
          </a:xfrm>
        </p:spPr>
        <p:txBody>
          <a:bodyPr vert="horz" lIns="0" tIns="0" rIns="0" bIns="0" rtlCol="0" anchor="b">
            <a:normAutofit fontScale="90000"/>
          </a:bodyPr>
          <a:lstStyle/>
          <a:p>
            <a:pPr algn="r"/>
            <a:r>
              <a:rPr lang="en-US" sz="3200" spc="750" dirty="0">
                <a:solidFill>
                  <a:schemeClr val="bg1"/>
                </a:solidFill>
              </a:rPr>
              <a:t>Example: </a:t>
            </a:r>
            <a:br>
              <a:rPr lang="en-US" sz="3200" spc="750" dirty="0">
                <a:solidFill>
                  <a:schemeClr val="bg1"/>
                </a:solidFill>
              </a:rPr>
            </a:br>
            <a:br>
              <a:rPr lang="en-US" sz="3200" spc="750" dirty="0">
                <a:solidFill>
                  <a:schemeClr val="bg1"/>
                </a:solidFill>
              </a:rPr>
            </a:br>
            <a:r>
              <a:rPr lang="en-US" sz="3200" spc="750" dirty="0">
                <a:solidFill>
                  <a:schemeClr val="bg1"/>
                </a:solidFill>
              </a:rPr>
              <a:t>Anna </a:t>
            </a:r>
            <a:r>
              <a:rPr lang="en-US" sz="3200" spc="750" dirty="0" err="1">
                <a:solidFill>
                  <a:schemeClr val="bg1"/>
                </a:solidFill>
              </a:rPr>
              <a:t>Maurant</a:t>
            </a:r>
            <a:r>
              <a:rPr lang="en-US" sz="3200" spc="750" dirty="0">
                <a:solidFill>
                  <a:schemeClr val="bg1"/>
                </a:solidFill>
              </a:rPr>
              <a:t> in </a:t>
            </a:r>
            <a:br>
              <a:rPr lang="en-US" sz="3200" spc="750" dirty="0">
                <a:solidFill>
                  <a:schemeClr val="bg1"/>
                </a:solidFill>
              </a:rPr>
            </a:br>
            <a:r>
              <a:rPr lang="en-US" sz="3200" i="1" spc="750" dirty="0">
                <a:solidFill>
                  <a:schemeClr val="bg1"/>
                </a:solidFill>
              </a:rPr>
              <a:t>Street Scene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123AC4E-0B93-9AC2-F2AA-AA951094D84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534" t="16704" r="20836" b="2492"/>
          <a:stretch/>
        </p:blipFill>
        <p:spPr>
          <a:xfrm>
            <a:off x="5804296" y="457200"/>
            <a:ext cx="4612783" cy="595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75064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000C1E-F453-5A3A-07CC-E8DFDA2D8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en-US" sz="2700">
                <a:solidFill>
                  <a:schemeClr val="bg1"/>
                </a:solidFill>
              </a:rPr>
              <a:t>Additional steps for music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9613E-7CC7-0E64-2E47-1629ABFCA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409" y="1028701"/>
            <a:ext cx="6273972" cy="549991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1500" b="1" dirty="0"/>
              <a:t>Listen to the accompaniment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The text is only one part of the story. What is the accompaniment doing? How is it participating in the storytelling? How is it </a:t>
            </a:r>
            <a:r>
              <a:rPr lang="en-US" sz="1500" i="1" dirty="0"/>
              <a:t>supporting</a:t>
            </a:r>
            <a:r>
              <a:rPr lang="en-US" sz="1500" dirty="0"/>
              <a:t> or </a:t>
            </a:r>
            <a:r>
              <a:rPr lang="en-US" sz="1500" i="1" dirty="0"/>
              <a:t>contradicting</a:t>
            </a:r>
            <a:r>
              <a:rPr lang="en-US" sz="1500" dirty="0"/>
              <a:t> what you are singing about?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Listening to the accompaniment can give you the subtext that you need to better understand your character’s journey</a:t>
            </a:r>
          </a:p>
          <a:p>
            <a:pPr lvl="1">
              <a:lnSpc>
                <a:spcPct val="110000"/>
              </a:lnSpc>
            </a:pPr>
            <a:endParaRPr lang="en-US" sz="1500" dirty="0"/>
          </a:p>
          <a:p>
            <a:pPr lvl="1">
              <a:lnSpc>
                <a:spcPct val="110000"/>
              </a:lnSpc>
            </a:pPr>
            <a:endParaRPr lang="en-US" sz="1500" dirty="0"/>
          </a:p>
          <a:p>
            <a:pPr>
              <a:lnSpc>
                <a:spcPct val="110000"/>
              </a:lnSpc>
            </a:pPr>
            <a:r>
              <a:rPr lang="en-US" sz="1500" b="1" dirty="0"/>
              <a:t>Find meaning in the rests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It is easy to ignore the rests, and wait with anticipation for our next entrance, however the story continues. What does the silence </a:t>
            </a:r>
            <a:r>
              <a:rPr lang="en-US" sz="1500" i="1" dirty="0"/>
              <a:t>mean</a:t>
            </a:r>
            <a:r>
              <a:rPr lang="en-US" sz="1500" dirty="0"/>
              <a:t>?</a:t>
            </a:r>
          </a:p>
          <a:p>
            <a:pPr lvl="1">
              <a:lnSpc>
                <a:spcPct val="110000"/>
              </a:lnSpc>
            </a:pPr>
            <a:r>
              <a:rPr lang="en-US" sz="1500" dirty="0"/>
              <a:t>Take a moment to understand the purpose of the rest. Is your character processing a new emotion? Changing their mind about something? Planning what to do next?</a:t>
            </a:r>
          </a:p>
          <a:p>
            <a:pPr marL="457200" lvl="1" indent="0">
              <a:lnSpc>
                <a:spcPct val="110000"/>
              </a:lnSpc>
              <a:buNone/>
            </a:pPr>
            <a:endParaRPr lang="en-US" sz="1500" dirty="0"/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500" dirty="0"/>
              <a:t>				</a:t>
            </a:r>
          </a:p>
          <a:p>
            <a:pPr marL="457200" lvl="1" indent="0">
              <a:lnSpc>
                <a:spcPct val="110000"/>
              </a:lnSpc>
              <a:buNone/>
            </a:pPr>
            <a:r>
              <a:rPr lang="en-US" sz="1500" dirty="0"/>
              <a:t>				Source: @aspiring.opera.singers</a:t>
            </a:r>
          </a:p>
        </p:txBody>
      </p:sp>
    </p:spTree>
    <p:extLst>
      <p:ext uri="{BB962C8B-B14F-4D97-AF65-F5344CB8AC3E}">
        <p14:creationId xmlns:p14="http://schemas.microsoft.com/office/powerpoint/2010/main" val="17849266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2E23E-8ABC-0570-99CF-CA3F36641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a balance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42928-549E-02C3-8EB8-A62BB96F8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 is a theatrical form which requires a truthful and believable acting performance</a:t>
            </a:r>
          </a:p>
          <a:p>
            <a:r>
              <a:rPr lang="en-US" dirty="0"/>
              <a:t>“Park and bark” is no longer acceptable in the opera world</a:t>
            </a:r>
          </a:p>
          <a:p>
            <a:r>
              <a:rPr lang="en-US" dirty="0"/>
              <a:t>We must find emotional truth without it affecting the quality of our singing</a:t>
            </a:r>
          </a:p>
          <a:p>
            <a:r>
              <a:rPr lang="en-US" dirty="0"/>
              <a:t>We cannot let our emotions take us over so much that we can no longer sing with correct technique</a:t>
            </a:r>
          </a:p>
          <a:p>
            <a:r>
              <a:rPr lang="en-US" dirty="0"/>
              <a:t>An actor should be 90% in character and 10% aware that they are themselves on a stage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635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AB488715-F3DE-D33A-34E7-F3ED8F1E3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939" y="1541949"/>
            <a:ext cx="5929422" cy="332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To sing is an expression of your being, a being which is becoming. </a:t>
            </a:r>
          </a:p>
          <a:p>
            <a:pPr marL="0" indent="0">
              <a:buNone/>
            </a:pPr>
            <a:r>
              <a:rPr lang="en-US" sz="4000" dirty="0"/>
              <a:t>	– Maria Callas</a:t>
            </a:r>
          </a:p>
        </p:txBody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chemeClr val="accent2">
                  <a:lumMod val="60000"/>
                  <a:lumOff val="40000"/>
                  <a:alpha val="59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chemeClr val="accent6">
                  <a:lumMod val="75000"/>
                  <a:alpha val="61000"/>
                </a:schemeClr>
              </a:gs>
              <a:gs pos="99000">
                <a:schemeClr val="accent6">
                  <a:alpha val="87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Maria Callas - Wikipedia">
            <a:extLst>
              <a:ext uri="{FF2B5EF4-FFF2-40B4-BE49-F238E27FC236}">
                <a16:creationId xmlns:a16="http://schemas.microsoft.com/office/drawing/2014/main" id="{E27AA265-B417-A800-9411-83468A008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99" b="3"/>
          <a:stretch>
            <a:fillRect/>
          </a:stretch>
        </p:blipFill>
        <p:spPr bwMode="auto">
          <a:xfrm>
            <a:off x="8115300" y="-12515"/>
            <a:ext cx="4076700" cy="641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6CF7B72-9028-B066-22F2-44ED0F180186}"/>
              </a:ext>
            </a:extLst>
          </p:cNvPr>
          <p:cNvSpPr txBox="1"/>
          <p:nvPr/>
        </p:nvSpPr>
        <p:spPr>
          <a:xfrm>
            <a:off x="2585884" y="5265809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Maria Callas sings </a:t>
            </a:r>
            <a:r>
              <a:rPr lang="en-US" i="1" dirty="0"/>
              <a:t>Vissi </a:t>
            </a:r>
            <a:r>
              <a:rPr lang="en-US" i="1" dirty="0" err="1"/>
              <a:t>d’arte</a:t>
            </a:r>
            <a:r>
              <a:rPr lang="en-US" dirty="0"/>
              <a:t>:</a:t>
            </a:r>
          </a:p>
          <a:p>
            <a:r>
              <a:rPr lang="en-US" dirty="0">
                <a:hlinkClick r:id="rId3"/>
              </a:rPr>
              <a:t>https://www.youtube.com/watch?v=NLR3lSrqlww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142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1" name="Rectangle 615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E6F836-56B5-141B-D77F-C6D9864C1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1990" y="1541949"/>
            <a:ext cx="5929422" cy="33222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Acting is living truthfully under imaginary circumstances. </a:t>
            </a:r>
          </a:p>
          <a:p>
            <a:pPr marL="0" indent="0">
              <a:buNone/>
            </a:pPr>
            <a:r>
              <a:rPr lang="en-US" sz="4000" dirty="0"/>
              <a:t>		– Sanford Meisner</a:t>
            </a:r>
          </a:p>
        </p:txBody>
      </p:sp>
      <p:sp>
        <p:nvSpPr>
          <p:cNvPr id="6153" name="Rectangle 6152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chemeClr val="accent2">
                  <a:lumMod val="60000"/>
                  <a:lumOff val="40000"/>
                  <a:alpha val="59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55" name="Rectangle 6154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chemeClr val="accent6">
                  <a:lumMod val="75000"/>
                  <a:alpha val="61000"/>
                </a:schemeClr>
              </a:gs>
              <a:gs pos="99000">
                <a:schemeClr val="accent6">
                  <a:alpha val="87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Sanford Meisner - Wikipedia">
            <a:extLst>
              <a:ext uri="{FF2B5EF4-FFF2-40B4-BE49-F238E27FC236}">
                <a16:creationId xmlns:a16="http://schemas.microsoft.com/office/drawing/2014/main" id="{8304F946-E41E-6786-B99D-595C7B03CF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6" r="8354"/>
          <a:stretch>
            <a:fillRect/>
          </a:stretch>
        </p:blipFill>
        <p:spPr bwMode="auto">
          <a:xfrm>
            <a:off x="8115300" y="-12515"/>
            <a:ext cx="4076700" cy="641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62420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A8D2F-58BF-3F54-593F-4C71108EB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90277-4593-5FF7-E149-74148AD92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Acting techniques</a:t>
            </a:r>
          </a:p>
          <a:p>
            <a:r>
              <a:rPr lang="en-US" dirty="0"/>
              <a:t>Breaking down a script</a:t>
            </a:r>
          </a:p>
          <a:p>
            <a:r>
              <a:rPr lang="en-US" dirty="0"/>
              <a:t>Finding a balance</a:t>
            </a:r>
          </a:p>
        </p:txBody>
      </p:sp>
    </p:spTree>
    <p:extLst>
      <p:ext uri="{BB962C8B-B14F-4D97-AF65-F5344CB8AC3E}">
        <p14:creationId xmlns:p14="http://schemas.microsoft.com/office/powerpoint/2010/main" val="336282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DADE1-BF60-BDFA-F7E8-BD212B8A7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Techniques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2DEFE-30CB-52BA-A912-AF1AAC75B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as with singing, there are different schools and approaches when it comes to acting technique</a:t>
            </a:r>
          </a:p>
          <a:p>
            <a:r>
              <a:rPr lang="en-US" dirty="0"/>
              <a:t>Technique evolves and new schools build on what the old teachers set down as a foundation</a:t>
            </a:r>
          </a:p>
          <a:p>
            <a:r>
              <a:rPr lang="en-US" dirty="0"/>
              <a:t>The most well-rounded actors study many different techniques and take what works for them to create their own approach</a:t>
            </a:r>
          </a:p>
          <a:p>
            <a:r>
              <a:rPr lang="en-US" dirty="0"/>
              <a:t>Three of the most influential acting teachers of the 20</a:t>
            </a:r>
            <a:r>
              <a:rPr lang="en-US" baseline="30000" dirty="0"/>
              <a:t>th</a:t>
            </a:r>
            <a:r>
              <a:rPr lang="en-US" dirty="0"/>
              <a:t> century were Konstantin Stanislavski, Sanford Meisner, and Uta Hagen</a:t>
            </a:r>
          </a:p>
        </p:txBody>
      </p:sp>
    </p:spTree>
    <p:extLst>
      <p:ext uri="{BB962C8B-B14F-4D97-AF65-F5344CB8AC3E}">
        <p14:creationId xmlns:p14="http://schemas.microsoft.com/office/powerpoint/2010/main" val="2076633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740C61-DC6C-F4CA-FC3A-FB4DBCA5A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236" y="286601"/>
            <a:ext cx="5929422" cy="1852976"/>
          </a:xfrm>
        </p:spPr>
        <p:txBody>
          <a:bodyPr>
            <a:normAutofit/>
          </a:bodyPr>
          <a:lstStyle/>
          <a:p>
            <a:r>
              <a:rPr lang="en-US" sz="4000"/>
              <a:t>Konstantin Stanislavski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98DD9-8E2B-53BC-1878-2F8FFCF5E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237" y="2621381"/>
            <a:ext cx="5929422" cy="3322219"/>
          </a:xfrm>
        </p:spPr>
        <p:txBody>
          <a:bodyPr>
            <a:normAutofit/>
          </a:bodyPr>
          <a:lstStyle/>
          <a:p>
            <a:r>
              <a:rPr lang="en-US" sz="1800"/>
              <a:t>Through preparation and rehearsal, the Stanislavski system aims to create an emotionally expressive and authentic performance</a:t>
            </a:r>
          </a:p>
          <a:p>
            <a:r>
              <a:rPr lang="en-US" sz="1800"/>
              <a:t>Actors internalize their character’s inner life, including their motivations and emotional states</a:t>
            </a:r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chemeClr val="accent2">
                  <a:lumMod val="60000"/>
                  <a:lumOff val="40000"/>
                  <a:alpha val="59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chemeClr val="accent6">
                  <a:lumMod val="75000"/>
                  <a:alpha val="61000"/>
                </a:schemeClr>
              </a:gs>
              <a:gs pos="99000">
                <a:schemeClr val="accent6">
                  <a:alpha val="87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Konstantin Stanislavsky | Biography, Method, &amp; Facts | Britannica">
            <a:extLst>
              <a:ext uri="{FF2B5EF4-FFF2-40B4-BE49-F238E27FC236}">
                <a16:creationId xmlns:a16="http://schemas.microsoft.com/office/drawing/2014/main" id="{724E89A3-642E-C98F-933E-A68CDC44B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70" r="7639" b="3"/>
          <a:stretch>
            <a:fillRect/>
          </a:stretch>
        </p:blipFill>
        <p:spPr bwMode="auto">
          <a:xfrm>
            <a:off x="8115300" y="-12515"/>
            <a:ext cx="4076700" cy="641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8086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B3EAE-B840-E5C8-47FF-11A3EB54A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61474"/>
            <a:ext cx="10241280" cy="5510142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The Magic “If”</a:t>
            </a:r>
          </a:p>
          <a:p>
            <a:pPr lvl="1"/>
            <a:r>
              <a:rPr lang="en-US" dirty="0"/>
              <a:t>The actor should put themselves in the character’s shoes and consider what they would do </a:t>
            </a:r>
            <a:r>
              <a:rPr lang="en-US" i="1" dirty="0"/>
              <a:t>if </a:t>
            </a:r>
            <a:r>
              <a:rPr lang="en-US" dirty="0"/>
              <a:t>they were in that situation – this makes the character’s motivation the same as the actor’s</a:t>
            </a:r>
          </a:p>
          <a:p>
            <a:r>
              <a:rPr lang="en-US" b="1" dirty="0"/>
              <a:t>Given Circumstances</a:t>
            </a:r>
          </a:p>
          <a:p>
            <a:pPr lvl="1"/>
            <a:r>
              <a:rPr lang="en-US" dirty="0"/>
              <a:t>Specifics of the character that can be gleaned from the script (background, time, place, etc.)</a:t>
            </a:r>
          </a:p>
          <a:p>
            <a:r>
              <a:rPr lang="en-US" b="1" dirty="0"/>
              <a:t>Objectives</a:t>
            </a:r>
            <a:endParaRPr lang="en-US" b="1" i="1" dirty="0"/>
          </a:p>
          <a:p>
            <a:pPr lvl="1"/>
            <a:r>
              <a:rPr lang="en-US" dirty="0"/>
              <a:t>What does the character want?</a:t>
            </a:r>
          </a:p>
          <a:p>
            <a:r>
              <a:rPr lang="en-US" b="1" dirty="0"/>
              <a:t>Physical action</a:t>
            </a:r>
          </a:p>
          <a:p>
            <a:pPr lvl="1"/>
            <a:r>
              <a:rPr lang="en-US" dirty="0"/>
              <a:t>The actor must build a character’s behavior through specific, concrete, performable action</a:t>
            </a:r>
          </a:p>
          <a:p>
            <a:r>
              <a:rPr lang="en-US" b="1" dirty="0"/>
              <a:t>Emotional memory</a:t>
            </a:r>
            <a:endParaRPr lang="en-US" dirty="0"/>
          </a:p>
          <a:p>
            <a:pPr lvl="1"/>
            <a:r>
              <a:rPr lang="en-US" dirty="0"/>
              <a:t>The actor should develop their ability to observe emotional reactions in their daily lives. The emotional memories developed off-stage provide the actor with strong feelings to draw from when their character experiences a similar emotion on stage</a:t>
            </a:r>
          </a:p>
          <a:p>
            <a:r>
              <a:rPr lang="en-US" b="1" dirty="0"/>
              <a:t>Subtext</a:t>
            </a:r>
            <a:endParaRPr lang="en-US" dirty="0"/>
          </a:p>
          <a:p>
            <a:pPr lvl="1"/>
            <a:r>
              <a:rPr lang="en-US" dirty="0"/>
              <a:t>The meaning behind the words on the page (why a character says or does something)</a:t>
            </a:r>
          </a:p>
        </p:txBody>
      </p:sp>
    </p:spTree>
    <p:extLst>
      <p:ext uri="{BB962C8B-B14F-4D97-AF65-F5344CB8AC3E}">
        <p14:creationId xmlns:p14="http://schemas.microsoft.com/office/powerpoint/2010/main" val="3109847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C44F520-2598-460E-9F91-B02F60830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DBC8414-BE7E-4B6C-A114-B2C3795C8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EC398C5-5C2E-4038-9DB3-DE2B5A9BE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2F10B26-073B-4B10-8AAA-161242DD82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153806" y="1153804"/>
            <a:ext cx="6346209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>
                  <a:alpha val="92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10DBBC7-698F-4A54-B1CB-A99F9CC35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59574" y="3578975"/>
            <a:ext cx="2502407" cy="4055644"/>
          </a:xfrm>
          <a:prstGeom prst="rect">
            <a:avLst/>
          </a:prstGeom>
          <a:gradFill>
            <a:gsLst>
              <a:gs pos="2000">
                <a:schemeClr val="accent5">
                  <a:alpha val="28000"/>
                </a:schemeClr>
              </a:gs>
              <a:gs pos="100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E6E822A-8BCF-432C-83E6-BBE821476C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13000">
                <a:schemeClr val="accent4">
                  <a:lumMod val="20000"/>
                  <a:lumOff val="80000"/>
                  <a:alpha val="200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9B0DCD-5FBF-C0DE-9BD7-8FD8939C7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243" y="681317"/>
            <a:ext cx="3236613" cy="3406187"/>
          </a:xfrm>
        </p:spPr>
        <p:txBody>
          <a:bodyPr vert="horz" lIns="0" tIns="0" rIns="0" bIns="0" rtlCol="0" anchor="b">
            <a:noAutofit/>
          </a:bodyPr>
          <a:lstStyle/>
          <a:p>
            <a:pPr algn="r"/>
            <a:r>
              <a:rPr lang="en-US" sz="2400" spc="750" dirty="0">
                <a:solidFill>
                  <a:schemeClr val="bg1"/>
                </a:solidFill>
              </a:rPr>
              <a:t>Creating a character </a:t>
            </a:r>
            <a:br>
              <a:rPr lang="en-US" sz="2400" spc="750" dirty="0">
                <a:solidFill>
                  <a:schemeClr val="bg1"/>
                </a:solidFill>
              </a:rPr>
            </a:br>
            <a:br>
              <a:rPr lang="en-US" sz="2400" spc="750" dirty="0">
                <a:solidFill>
                  <a:schemeClr val="bg1"/>
                </a:solidFill>
              </a:rPr>
            </a:br>
            <a:r>
              <a:rPr lang="en-US" sz="1400" spc="750" dirty="0">
                <a:solidFill>
                  <a:schemeClr val="bg1"/>
                </a:solidFill>
              </a:rPr>
              <a:t>derived from Stanislavski’s </a:t>
            </a:r>
            <a:r>
              <a:rPr lang="en-US" sz="1400" b="0" i="1" spc="750" dirty="0">
                <a:solidFill>
                  <a:schemeClr val="bg1"/>
                </a:solidFill>
              </a:rPr>
              <a:t>Building a character</a:t>
            </a:r>
            <a:endParaRPr lang="en-US" sz="1400" spc="750" dirty="0">
              <a:solidFill>
                <a:schemeClr val="bg1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431F66F-B98F-315D-EBE0-A87539BEA7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689" t="11467" r="20836" b="8425"/>
          <a:stretch/>
        </p:blipFill>
        <p:spPr>
          <a:xfrm>
            <a:off x="5313664" y="457200"/>
            <a:ext cx="5594047" cy="5951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911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C46D0E-525C-1812-DE76-07698D65C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236" y="286601"/>
            <a:ext cx="5929422" cy="1852976"/>
          </a:xfrm>
        </p:spPr>
        <p:txBody>
          <a:bodyPr>
            <a:normAutofit/>
          </a:bodyPr>
          <a:lstStyle/>
          <a:p>
            <a:r>
              <a:rPr lang="en-US" sz="4000"/>
              <a:t>Sanford Meisner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97810-AC39-009B-7179-08890F447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0237" y="2426179"/>
            <a:ext cx="5929422" cy="3517422"/>
          </a:xfrm>
        </p:spPr>
        <p:txBody>
          <a:bodyPr>
            <a:normAutofit/>
          </a:bodyPr>
          <a:lstStyle/>
          <a:p>
            <a:r>
              <a:rPr lang="en-US" sz="1800" dirty="0"/>
              <a:t>The goal of the Meisner approach is for the actor to not focus on themselves and instead concentrate on the other actors in the immediate environment</a:t>
            </a:r>
          </a:p>
          <a:p>
            <a:r>
              <a:rPr lang="en-US" sz="1800" dirty="0"/>
              <a:t>To this end, some exercises for the Meisner technique are rooted in repetition so that the words are deemed insignificant compared to the underlying emotion</a:t>
            </a:r>
          </a:p>
          <a:p>
            <a:r>
              <a:rPr lang="en-US" sz="1800" dirty="0"/>
              <a:t>In the Meisner technique, there is a greater focus on the other actor as opposed to one’s internal thoughts or feelings associated with the character</a:t>
            </a:r>
          </a:p>
        </p:txBody>
      </p:sp>
      <p:sp>
        <p:nvSpPr>
          <p:cNvPr id="2057" name="Rectangle 2056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chemeClr val="accent2">
                  <a:lumMod val="60000"/>
                  <a:lumOff val="40000"/>
                  <a:alpha val="59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9" name="Rectangle 2058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chemeClr val="accent6">
                  <a:lumMod val="75000"/>
                  <a:alpha val="61000"/>
                </a:schemeClr>
              </a:gs>
              <a:gs pos="99000">
                <a:schemeClr val="accent6">
                  <a:alpha val="87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Sanford Meisner - Wikipedia">
            <a:extLst>
              <a:ext uri="{FF2B5EF4-FFF2-40B4-BE49-F238E27FC236}">
                <a16:creationId xmlns:a16="http://schemas.microsoft.com/office/drawing/2014/main" id="{F6CEF8D1-9B34-8822-D18C-34CC825C4A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26" r="8354"/>
          <a:stretch>
            <a:fillRect/>
          </a:stretch>
        </p:blipFill>
        <p:spPr bwMode="auto">
          <a:xfrm>
            <a:off x="8115300" y="-12515"/>
            <a:ext cx="4076700" cy="64186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635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3883A-E7E9-19FF-0660-152BD8D034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29389"/>
            <a:ext cx="10241280" cy="5542227"/>
          </a:xfrm>
        </p:spPr>
        <p:txBody>
          <a:bodyPr/>
          <a:lstStyle/>
          <a:p>
            <a:r>
              <a:rPr lang="en-US" b="1" dirty="0"/>
              <a:t>Emotional Preparation</a:t>
            </a:r>
          </a:p>
          <a:p>
            <a:pPr lvl="1"/>
            <a:r>
              <a:rPr lang="en-US" dirty="0"/>
              <a:t>Doing whatever is necessary to enter a scene “emotionally alive” – imagined circumstances or real personal memories</a:t>
            </a:r>
          </a:p>
          <a:p>
            <a:pPr lvl="1"/>
            <a:r>
              <a:rPr lang="en-US" dirty="0"/>
              <a:t>BUT after entering the scene, all action and reaction must be based organically on what other actors in the scene are doing</a:t>
            </a:r>
          </a:p>
          <a:p>
            <a:r>
              <a:rPr lang="en-US" b="1" dirty="0"/>
              <a:t>Repetition</a:t>
            </a:r>
            <a:endParaRPr lang="en-US" dirty="0"/>
          </a:p>
          <a:p>
            <a:pPr lvl="1"/>
            <a:r>
              <a:rPr lang="en-US" dirty="0"/>
              <a:t>Repetition exercises to develop skills of observation and instinct</a:t>
            </a:r>
          </a:p>
          <a:p>
            <a:pPr lvl="1"/>
            <a:r>
              <a:rPr lang="en-US" dirty="0"/>
              <a:t>Repetition gets actors out of their heads so they can rely on their organic instincts</a:t>
            </a:r>
          </a:p>
          <a:p>
            <a:r>
              <a:rPr lang="en-US" b="1" dirty="0"/>
              <a:t>Improvisation</a:t>
            </a:r>
            <a:endParaRPr lang="en-US" dirty="0"/>
          </a:p>
          <a:p>
            <a:pPr lvl="1"/>
            <a:r>
              <a:rPr lang="en-US" dirty="0"/>
              <a:t>All the preparation ultimately leads to improvisation and flexibility in a performance</a:t>
            </a:r>
          </a:p>
          <a:p>
            <a:pPr lvl="1"/>
            <a:r>
              <a:rPr lang="en-US" dirty="0"/>
              <a:t>An actor should not make any choices until something provokes them, thereby justifying their behavior</a:t>
            </a:r>
          </a:p>
        </p:txBody>
      </p:sp>
    </p:spTree>
    <p:extLst>
      <p:ext uri="{BB962C8B-B14F-4D97-AF65-F5344CB8AC3E}">
        <p14:creationId xmlns:p14="http://schemas.microsoft.com/office/powerpoint/2010/main" val="1339112781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GradientRise">
      <a:dk1>
        <a:sysClr val="windowText" lastClr="000000"/>
      </a:dk1>
      <a:lt1>
        <a:srgbClr val="FFFFFF"/>
      </a:lt1>
      <a:dk2>
        <a:srgbClr val="3C0F3A"/>
      </a:dk2>
      <a:lt2>
        <a:srgbClr val="F1F2F2"/>
      </a:lt2>
      <a:accent1>
        <a:srgbClr val="A6025C"/>
      </a:accent1>
      <a:accent2>
        <a:srgbClr val="92248E"/>
      </a:accent2>
      <a:accent3>
        <a:srgbClr val="DE95C4"/>
      </a:accent3>
      <a:accent4>
        <a:srgbClr val="FE4A00"/>
      </a:accent4>
      <a:accent5>
        <a:srgbClr val="DA002F"/>
      </a:accent5>
      <a:accent6>
        <a:srgbClr val="FF907A"/>
      </a:accent6>
      <a:hlink>
        <a:srgbClr val="CA71E4"/>
      </a:hlink>
      <a:folHlink>
        <a:srgbClr val="E45E49"/>
      </a:folHlink>
    </a:clrScheme>
    <a:fontScheme name="Avenir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1035</Words>
  <Application>Microsoft Office PowerPoint</Application>
  <PresentationFormat>Widescreen</PresentationFormat>
  <Paragraphs>92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Aptos</vt:lpstr>
      <vt:lpstr>Arial</vt:lpstr>
      <vt:lpstr>Gill Sans Nova</vt:lpstr>
      <vt:lpstr>GradientRiseVTI</vt:lpstr>
      <vt:lpstr>A Singer’s Guide to Acting</vt:lpstr>
      <vt:lpstr>PowerPoint Presentation</vt:lpstr>
      <vt:lpstr>Key takeaways</vt:lpstr>
      <vt:lpstr>Techniques</vt:lpstr>
      <vt:lpstr>Konstantin Stanislavski</vt:lpstr>
      <vt:lpstr>PowerPoint Presentation</vt:lpstr>
      <vt:lpstr>Creating a character   derived from Stanislavski’s Building a character</vt:lpstr>
      <vt:lpstr>Sanford Meisner</vt:lpstr>
      <vt:lpstr>PowerPoint Presentation</vt:lpstr>
      <vt:lpstr>Uta Hagen</vt:lpstr>
      <vt:lpstr>PowerPoint Presentation</vt:lpstr>
      <vt:lpstr>Breaking down a script</vt:lpstr>
      <vt:lpstr>Example:  Pamina in Die Zauberflöte</vt:lpstr>
      <vt:lpstr>Example:   Anna Maurant in  Street Scene</vt:lpstr>
      <vt:lpstr>Additional steps for music</vt:lpstr>
      <vt:lpstr>Finding a balance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 Goldring</dc:creator>
  <cp:lastModifiedBy>Martina Goldring</cp:lastModifiedBy>
  <cp:revision>2</cp:revision>
  <dcterms:created xsi:type="dcterms:W3CDTF">2025-05-25T00:40:09Z</dcterms:created>
  <dcterms:modified xsi:type="dcterms:W3CDTF">2025-07-05T21:11:03Z</dcterms:modified>
</cp:coreProperties>
</file>